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handoutMasterIdLst>
    <p:handoutMasterId r:id="rId70"/>
  </p:handoutMasterIdLst>
  <p:sldIdLst>
    <p:sldId id="580" r:id="rId2"/>
    <p:sldId id="257" r:id="rId3"/>
    <p:sldId id="651" r:id="rId4"/>
    <p:sldId id="567" r:id="rId5"/>
    <p:sldId id="290" r:id="rId6"/>
    <p:sldId id="581" r:id="rId7"/>
    <p:sldId id="364" r:id="rId8"/>
    <p:sldId id="330" r:id="rId9"/>
    <p:sldId id="259" r:id="rId10"/>
    <p:sldId id="332" r:id="rId11"/>
    <p:sldId id="333" r:id="rId12"/>
    <p:sldId id="587" r:id="rId13"/>
    <p:sldId id="335" r:id="rId14"/>
    <p:sldId id="582" r:id="rId15"/>
    <p:sldId id="594" r:id="rId16"/>
    <p:sldId id="598" r:id="rId17"/>
    <p:sldId id="346" r:id="rId18"/>
    <p:sldId id="613" r:id="rId19"/>
    <p:sldId id="601" r:id="rId20"/>
    <p:sldId id="342" r:id="rId21"/>
    <p:sldId id="343" r:id="rId22"/>
    <p:sldId id="615" r:id="rId23"/>
    <p:sldId id="604" r:id="rId24"/>
    <p:sldId id="344" r:id="rId25"/>
    <p:sldId id="340" r:id="rId26"/>
    <p:sldId id="616" r:id="rId27"/>
    <p:sldId id="606" r:id="rId28"/>
    <p:sldId id="605" r:id="rId29"/>
    <p:sldId id="617" r:id="rId30"/>
    <p:sldId id="607" r:id="rId31"/>
    <p:sldId id="345" r:id="rId32"/>
    <p:sldId id="628" r:id="rId33"/>
    <p:sldId id="588" r:id="rId34"/>
    <p:sldId id="608" r:id="rId35"/>
    <p:sldId id="618" r:id="rId36"/>
    <p:sldId id="610" r:id="rId37"/>
    <p:sldId id="620" r:id="rId38"/>
    <p:sldId id="621" r:id="rId39"/>
    <p:sldId id="611" r:id="rId40"/>
    <p:sldId id="629" r:id="rId41"/>
    <p:sldId id="589" r:id="rId42"/>
    <p:sldId id="593" r:id="rId43"/>
    <p:sldId id="623" r:id="rId44"/>
    <p:sldId id="624" r:id="rId45"/>
    <p:sldId id="583" r:id="rId46"/>
    <p:sldId id="573" r:id="rId47"/>
    <p:sldId id="586" r:id="rId48"/>
    <p:sldId id="585" r:id="rId49"/>
    <p:sldId id="602" r:id="rId50"/>
    <p:sldId id="648" r:id="rId51"/>
    <p:sldId id="596" r:id="rId52"/>
    <p:sldId id="640" r:id="rId53"/>
    <p:sldId id="630" r:id="rId54"/>
    <p:sldId id="641" r:id="rId55"/>
    <p:sldId id="643" r:id="rId56"/>
    <p:sldId id="631" r:id="rId57"/>
    <p:sldId id="644" r:id="rId58"/>
    <p:sldId id="647" r:id="rId59"/>
    <p:sldId id="292" r:id="rId60"/>
    <p:sldId id="350" r:id="rId61"/>
    <p:sldId id="635" r:id="rId62"/>
    <p:sldId id="652" r:id="rId63"/>
    <p:sldId id="633" r:id="rId64"/>
    <p:sldId id="636" r:id="rId65"/>
    <p:sldId id="653" r:id="rId66"/>
    <p:sldId id="646" r:id="rId67"/>
    <p:sldId id="650" r:id="rId6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 Bazinet" initials="JB"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4646"/>
    <a:srgbClr val="808083"/>
    <a:srgbClr val="33CCCC"/>
    <a:srgbClr val="FBE200"/>
    <a:srgbClr val="404040"/>
    <a:srgbClr val="6CA8DB"/>
    <a:srgbClr val="E42529"/>
    <a:srgbClr val="094E91"/>
    <a:srgbClr val="A2CFEA"/>
    <a:srgbClr val="0654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868" autoAdjust="0"/>
    <p:restoredTop sz="75322" autoAdjust="0"/>
  </p:normalViewPr>
  <p:slideViewPr>
    <p:cSldViewPr snapToGrid="0">
      <p:cViewPr varScale="1">
        <p:scale>
          <a:sx n="54" d="100"/>
          <a:sy n="54" d="100"/>
        </p:scale>
        <p:origin x="648"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8BBA91-32FA-CE48-82F3-11943B98A043}"/>
              </a:ext>
            </a:extLst>
          </p:cNvPr>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a:extLst>
              <a:ext uri="{FF2B5EF4-FFF2-40B4-BE49-F238E27FC236}">
                <a16:creationId xmlns:a16="http://schemas.microsoft.com/office/drawing/2014/main" id="{75957EB6-55E0-444E-A379-F6CEC409204D}"/>
              </a:ext>
            </a:extLst>
          </p:cNvPr>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92C95B3-A3F2-0940-9EFC-82A3EC0622EE}" type="datetimeFigureOut">
              <a:rPr lang="en-US" smtClean="0"/>
              <a:t>8/12/2019</a:t>
            </a:fld>
            <a:endParaRPr lang="en-US"/>
          </a:p>
        </p:txBody>
      </p:sp>
      <p:sp>
        <p:nvSpPr>
          <p:cNvPr id="4" name="Footer Placeholder 3">
            <a:extLst>
              <a:ext uri="{FF2B5EF4-FFF2-40B4-BE49-F238E27FC236}">
                <a16:creationId xmlns:a16="http://schemas.microsoft.com/office/drawing/2014/main" id="{EAE510A3-AC29-F449-A75B-B90BBE4A9C70}"/>
              </a:ext>
            </a:extLst>
          </p:cNvPr>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D6B5AEE-6F5A-764E-A0FD-82E08148922E}"/>
              </a:ext>
            </a:extLst>
          </p:cNvPr>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B580ADD7-8BBF-E347-84E3-717F7E962FCC}" type="slidenum">
              <a:rPr lang="en-US" smtClean="0"/>
              <a:t>‹#›</a:t>
            </a:fld>
            <a:endParaRPr lang="en-US"/>
          </a:p>
        </p:txBody>
      </p:sp>
    </p:spTree>
    <p:extLst>
      <p:ext uri="{BB962C8B-B14F-4D97-AF65-F5344CB8AC3E}">
        <p14:creationId xmlns:p14="http://schemas.microsoft.com/office/powerpoint/2010/main" val="2659619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85B7DE8-6763-E141-8D1E-6AC3FD75D90B}" type="datetimeFigureOut">
              <a:rPr lang="en-US" smtClean="0"/>
              <a:t>8/12/2019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AFEEBFFD-688F-9749-BF8A-2F7C9106577B}" type="slidenum">
              <a:rPr lang="en-US" smtClean="0"/>
              <a:t>‹#›</a:t>
            </a:fld>
            <a:endParaRPr lang="en-US"/>
          </a:p>
        </p:txBody>
      </p:sp>
    </p:spTree>
    <p:extLst>
      <p:ext uri="{BB962C8B-B14F-4D97-AF65-F5344CB8AC3E}">
        <p14:creationId xmlns:p14="http://schemas.microsoft.com/office/powerpoint/2010/main" val="1070505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Supervisors to have ppt, user guide, </a:t>
            </a:r>
            <a:r>
              <a:rPr lang="en-US" dirty="0" err="1"/>
              <a:t>wifi</a:t>
            </a:r>
            <a:r>
              <a:rPr lang="en-US" dirty="0"/>
              <a:t> flyer</a:t>
            </a:r>
          </a:p>
        </p:txBody>
      </p:sp>
      <p:sp>
        <p:nvSpPr>
          <p:cNvPr id="4" name="Slide Number Placeholder 3"/>
          <p:cNvSpPr>
            <a:spLocks noGrp="1"/>
          </p:cNvSpPr>
          <p:nvPr>
            <p:ph type="sldNum" sz="quarter" idx="5"/>
          </p:nvPr>
        </p:nvSpPr>
        <p:spPr/>
        <p:txBody>
          <a:bodyPr/>
          <a:lstStyle/>
          <a:p>
            <a:fld id="{AFEEBFFD-688F-9749-BF8A-2F7C9106577B}" type="slidenum">
              <a:rPr lang="en-US" smtClean="0"/>
              <a:t>1</a:t>
            </a:fld>
            <a:endParaRPr lang="en-US"/>
          </a:p>
        </p:txBody>
      </p:sp>
    </p:spTree>
    <p:extLst>
      <p:ext uri="{BB962C8B-B14F-4D97-AF65-F5344CB8AC3E}">
        <p14:creationId xmlns:p14="http://schemas.microsoft.com/office/powerpoint/2010/main" val="411351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a:t>Your goal is to turn all thermometers green!</a:t>
            </a:r>
            <a:endParaRPr lang="en-US"/>
          </a:p>
          <a:p>
            <a:r>
              <a:rPr lang="en-US" dirty="0"/>
              <a:t>The</a:t>
            </a:r>
            <a:r>
              <a:rPr lang="en-US" baseline="0" dirty="0"/>
              <a:t> thermometer turning green does not mean you are done! Its just the desired number of trials per session, you can always run more. </a:t>
            </a:r>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17</a:t>
            </a:fld>
            <a:endParaRPr lang="en-US"/>
          </a:p>
        </p:txBody>
      </p:sp>
    </p:spTree>
    <p:extLst>
      <p:ext uri="{BB962C8B-B14F-4D97-AF65-F5344CB8AC3E}">
        <p14:creationId xmlns:p14="http://schemas.microsoft.com/office/powerpoint/2010/main" val="3059373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21</a:t>
            </a:fld>
            <a:endParaRPr lang="en-US"/>
          </a:p>
        </p:txBody>
      </p:sp>
    </p:spTree>
    <p:extLst>
      <p:ext uri="{BB962C8B-B14F-4D97-AF65-F5344CB8AC3E}">
        <p14:creationId xmlns:p14="http://schemas.microsoft.com/office/powerpoint/2010/main" val="894039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23</a:t>
            </a:fld>
            <a:endParaRPr lang="en-US"/>
          </a:p>
        </p:txBody>
      </p:sp>
    </p:spTree>
    <p:extLst>
      <p:ext uri="{BB962C8B-B14F-4D97-AF65-F5344CB8AC3E}">
        <p14:creationId xmlns:p14="http://schemas.microsoft.com/office/powerpoint/2010/main" val="364398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forget to stop your</a:t>
            </a:r>
            <a:r>
              <a:rPr lang="en-US" baseline="0" dirty="0"/>
              <a:t> timers – email sup to delete and then add manually</a:t>
            </a:r>
          </a:p>
          <a:p>
            <a:r>
              <a:rPr lang="en-US" baseline="0" dirty="0"/>
              <a:t>if its still running hit cancel and add data to portal online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IMPORTANT: If there was not occurrence of the targeted behavior, interventionists are to record zero occurrence of data by tapping  at the end of the session. </a:t>
            </a:r>
          </a:p>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24</a:t>
            </a:fld>
            <a:endParaRPr lang="en-US"/>
          </a:p>
        </p:txBody>
      </p:sp>
    </p:spTree>
    <p:extLst>
      <p:ext uri="{BB962C8B-B14F-4D97-AF65-F5344CB8AC3E}">
        <p14:creationId xmlns:p14="http://schemas.microsoft.com/office/powerpoint/2010/main" val="2726905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solidFill>
                  <a:srgbClr val="FF0000"/>
                </a:solidFill>
              </a:rPr>
              <a:t>IMPORTANT: If there was not occurrence of the targeted behavior, interventionists are to record zero occurrence of data by tapping  at the end of the session. </a:t>
            </a:r>
          </a:p>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25</a:t>
            </a:fld>
            <a:endParaRPr lang="en-US"/>
          </a:p>
        </p:txBody>
      </p:sp>
    </p:spTree>
    <p:extLst>
      <p:ext uri="{BB962C8B-B14F-4D97-AF65-F5344CB8AC3E}">
        <p14:creationId xmlns:p14="http://schemas.microsoft.com/office/powerpoint/2010/main" val="3346416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Intensity Data Collection</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One of the data collection systems that can use Quantity type is Intensity data collection.</a:t>
            </a:r>
          </a:p>
          <a:p>
            <a:pPr lvl="0"/>
            <a:r>
              <a:rPr lang="en-US" sz="1200" kern="1200" dirty="0">
                <a:solidFill>
                  <a:schemeClr val="tx1"/>
                </a:solidFill>
                <a:effectLst/>
                <a:latin typeface="+mn-lt"/>
                <a:ea typeface="+mn-ea"/>
                <a:cs typeface="+mn-cs"/>
              </a:rPr>
              <a:t>Used for behaviors those vary in magnitude (e.g., hitting, volume of voice, etc.)</a:t>
            </a:r>
          </a:p>
          <a:p>
            <a:pPr lvl="0"/>
            <a:r>
              <a:rPr lang="en-US" sz="1200" kern="1200" dirty="0">
                <a:solidFill>
                  <a:schemeClr val="tx1"/>
                </a:solidFill>
                <a:effectLst/>
                <a:latin typeface="+mn-lt"/>
                <a:ea typeface="+mn-ea"/>
                <a:cs typeface="+mn-cs"/>
              </a:rPr>
              <a:t>Record different magnitudes of a behavior on a predetermined scale</a:t>
            </a:r>
          </a:p>
          <a:p>
            <a:r>
              <a:rPr lang="en-US" sz="1200" kern="1200" dirty="0">
                <a:solidFill>
                  <a:schemeClr val="tx1"/>
                </a:solidFill>
                <a:effectLst/>
                <a:latin typeface="+mn-lt"/>
                <a:ea typeface="+mn-ea"/>
                <a:cs typeface="+mn-cs"/>
              </a:rPr>
              <a:t>*Note: The predetermined levels must be explicitly defined and written prior to beginning data collection</a:t>
            </a:r>
          </a:p>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27</a:t>
            </a:fld>
            <a:endParaRPr lang="en-US"/>
          </a:p>
        </p:txBody>
      </p:sp>
    </p:spTree>
    <p:extLst>
      <p:ext uri="{BB962C8B-B14F-4D97-AF65-F5344CB8AC3E}">
        <p14:creationId xmlns:p14="http://schemas.microsoft.com/office/powerpoint/2010/main" val="9838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30</a:t>
            </a:fld>
            <a:endParaRPr lang="en-US"/>
          </a:p>
        </p:txBody>
      </p:sp>
    </p:spTree>
    <p:extLst>
      <p:ext uri="{BB962C8B-B14F-4D97-AF65-F5344CB8AC3E}">
        <p14:creationId xmlns:p14="http://schemas.microsoft.com/office/powerpoint/2010/main" val="1926987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also navigate away from the task analysis if needed, just remember to click SAVE once finished. </a:t>
            </a:r>
          </a:p>
          <a:p>
            <a:r>
              <a:rPr lang="en-US" b="1" baseline="0" dirty="0"/>
              <a:t>Click three lines on right to view past data for the day</a:t>
            </a:r>
            <a:endParaRPr lang="en-US" b="1" dirty="0"/>
          </a:p>
        </p:txBody>
      </p:sp>
      <p:sp>
        <p:nvSpPr>
          <p:cNvPr id="4" name="Slide Number Placeholder 3"/>
          <p:cNvSpPr>
            <a:spLocks noGrp="1"/>
          </p:cNvSpPr>
          <p:nvPr>
            <p:ph type="sldNum" sz="quarter" idx="10"/>
          </p:nvPr>
        </p:nvSpPr>
        <p:spPr/>
        <p:txBody>
          <a:bodyPr/>
          <a:lstStyle/>
          <a:p>
            <a:fld id="{AFEEBFFD-688F-9749-BF8A-2F7C9106577B}" type="slidenum">
              <a:rPr lang="en-US" smtClean="0"/>
              <a:t>31</a:t>
            </a:fld>
            <a:endParaRPr lang="en-US"/>
          </a:p>
        </p:txBody>
      </p:sp>
    </p:spTree>
    <p:extLst>
      <p:ext uri="{BB962C8B-B14F-4D97-AF65-F5344CB8AC3E}">
        <p14:creationId xmlns:p14="http://schemas.microsoft.com/office/powerpoint/2010/main" val="2172637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33</a:t>
            </a:fld>
            <a:endParaRPr lang="en-US"/>
          </a:p>
        </p:txBody>
      </p:sp>
    </p:spTree>
    <p:extLst>
      <p:ext uri="{BB962C8B-B14F-4D97-AF65-F5344CB8AC3E}">
        <p14:creationId xmlns:p14="http://schemas.microsoft.com/office/powerpoint/2010/main" val="234939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Click three lines on right to view past data for the day</a:t>
            </a:r>
            <a:endParaRPr lang="en-US" b="1" dirty="0"/>
          </a:p>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34</a:t>
            </a:fld>
            <a:endParaRPr lang="en-US"/>
          </a:p>
        </p:txBody>
      </p:sp>
    </p:spTree>
    <p:extLst>
      <p:ext uri="{BB962C8B-B14F-4D97-AF65-F5344CB8AC3E}">
        <p14:creationId xmlns:p14="http://schemas.microsoft.com/office/powerpoint/2010/main" val="6507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work tasks should be completed on the tablet.</a:t>
            </a:r>
          </a:p>
        </p:txBody>
      </p:sp>
      <p:sp>
        <p:nvSpPr>
          <p:cNvPr id="4" name="Slide Number Placeholder 3"/>
          <p:cNvSpPr>
            <a:spLocks noGrp="1"/>
          </p:cNvSpPr>
          <p:nvPr>
            <p:ph type="sldNum" sz="quarter" idx="5"/>
          </p:nvPr>
        </p:nvSpPr>
        <p:spPr/>
        <p:txBody>
          <a:bodyPr/>
          <a:lstStyle/>
          <a:p>
            <a:fld id="{AFEEBFFD-688F-9749-BF8A-2F7C9106577B}" type="slidenum">
              <a:rPr lang="en-US" smtClean="0"/>
              <a:t>2</a:t>
            </a:fld>
            <a:endParaRPr lang="en-US"/>
          </a:p>
        </p:txBody>
      </p:sp>
    </p:spTree>
    <p:extLst>
      <p:ext uri="{BB962C8B-B14F-4D97-AF65-F5344CB8AC3E}">
        <p14:creationId xmlns:p14="http://schemas.microsoft.com/office/powerpoint/2010/main" val="3717784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38</a:t>
            </a:fld>
            <a:endParaRPr lang="en-US"/>
          </a:p>
        </p:txBody>
      </p:sp>
    </p:spTree>
    <p:extLst>
      <p:ext uri="{BB962C8B-B14F-4D97-AF65-F5344CB8AC3E}">
        <p14:creationId xmlns:p14="http://schemas.microsoft.com/office/powerpoint/2010/main" val="798299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hand flapping video</a:t>
            </a:r>
          </a:p>
        </p:txBody>
      </p:sp>
      <p:sp>
        <p:nvSpPr>
          <p:cNvPr id="4" name="Slide Number Placeholder 3"/>
          <p:cNvSpPr>
            <a:spLocks noGrp="1"/>
          </p:cNvSpPr>
          <p:nvPr>
            <p:ph type="sldNum" sz="quarter" idx="5"/>
          </p:nvPr>
        </p:nvSpPr>
        <p:spPr/>
        <p:txBody>
          <a:bodyPr/>
          <a:lstStyle/>
          <a:p>
            <a:fld id="{AFEEBFFD-688F-9749-BF8A-2F7C9106577B}" type="slidenum">
              <a:rPr lang="en-US" smtClean="0"/>
              <a:t>40</a:t>
            </a:fld>
            <a:endParaRPr lang="en-US"/>
          </a:p>
        </p:txBody>
      </p:sp>
    </p:spTree>
    <p:extLst>
      <p:ext uri="{BB962C8B-B14F-4D97-AF65-F5344CB8AC3E}">
        <p14:creationId xmlns:p14="http://schemas.microsoft.com/office/powerpoint/2010/main" val="3563417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42</a:t>
            </a:fld>
            <a:endParaRPr lang="en-US"/>
          </a:p>
        </p:txBody>
      </p:sp>
    </p:spTree>
    <p:extLst>
      <p:ext uri="{BB962C8B-B14F-4D97-AF65-F5344CB8AC3E}">
        <p14:creationId xmlns:p14="http://schemas.microsoft.com/office/powerpoint/2010/main" val="6196063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Trial Sheet: accessing trial sheet and graphs</a:t>
            </a:r>
          </a:p>
          <a:p>
            <a:r>
              <a:rPr lang="en-US" dirty="0"/>
              <a:t>Behaviors:</a:t>
            </a:r>
            <a:r>
              <a:rPr lang="en-US" baseline="0" dirty="0"/>
              <a:t> manager/supervisor will direct you how to use if necessary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Notes: manager/supervisor will direct you how to use if necessary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Documents: to access protocols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Assessments: access manager/supervisor notes here; manager/supervisor will direct you how to use forms on this tab if necessary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Videos: how to video tape client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45</a:t>
            </a:fld>
            <a:endParaRPr lang="en-US"/>
          </a:p>
        </p:txBody>
      </p:sp>
    </p:spTree>
    <p:extLst>
      <p:ext uri="{BB962C8B-B14F-4D97-AF65-F5344CB8AC3E}">
        <p14:creationId xmlns:p14="http://schemas.microsoft.com/office/powerpoint/2010/main" val="3345222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Talk to your sup about how analyze, understand, and discuss graphs</a:t>
            </a:r>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46</a:t>
            </a:fld>
            <a:endParaRPr lang="en-US"/>
          </a:p>
        </p:txBody>
      </p:sp>
    </p:spTree>
    <p:extLst>
      <p:ext uri="{BB962C8B-B14F-4D97-AF65-F5344CB8AC3E}">
        <p14:creationId xmlns:p14="http://schemas.microsoft.com/office/powerpoint/2010/main" val="1575573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47</a:t>
            </a:fld>
            <a:endParaRPr lang="en-US"/>
          </a:p>
        </p:txBody>
      </p:sp>
    </p:spTree>
    <p:extLst>
      <p:ext uri="{BB962C8B-B14F-4D97-AF65-F5344CB8AC3E}">
        <p14:creationId xmlns:p14="http://schemas.microsoft.com/office/powerpoint/2010/main" val="4104548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FEEBFFD-688F-9749-BF8A-2F7C9106577B}" type="slidenum">
              <a:rPr lang="en-US" smtClean="0"/>
              <a:t>48</a:t>
            </a:fld>
            <a:endParaRPr lang="en-US"/>
          </a:p>
        </p:txBody>
      </p:sp>
    </p:spTree>
    <p:extLst>
      <p:ext uri="{BB962C8B-B14F-4D97-AF65-F5344CB8AC3E}">
        <p14:creationId xmlns:p14="http://schemas.microsoft.com/office/powerpoint/2010/main" val="2665392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now, don’t use SSO to access Catalyst if your area has SSO.</a:t>
            </a:r>
          </a:p>
        </p:txBody>
      </p:sp>
      <p:sp>
        <p:nvSpPr>
          <p:cNvPr id="4" name="Slide Number Placeholder 3"/>
          <p:cNvSpPr>
            <a:spLocks noGrp="1"/>
          </p:cNvSpPr>
          <p:nvPr>
            <p:ph type="sldNum" sz="quarter" idx="5"/>
          </p:nvPr>
        </p:nvSpPr>
        <p:spPr/>
        <p:txBody>
          <a:bodyPr/>
          <a:lstStyle/>
          <a:p>
            <a:fld id="{AFEEBFFD-688F-9749-BF8A-2F7C9106577B}" type="slidenum">
              <a:rPr lang="en-US" smtClean="0"/>
              <a:t>51</a:t>
            </a:fld>
            <a:endParaRPr lang="en-US"/>
          </a:p>
        </p:txBody>
      </p:sp>
    </p:spTree>
    <p:extLst>
      <p:ext uri="{BB962C8B-B14F-4D97-AF65-F5344CB8AC3E}">
        <p14:creationId xmlns:p14="http://schemas.microsoft.com/office/powerpoint/2010/main" val="2101654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53</a:t>
            </a:fld>
            <a:endParaRPr lang="en-US"/>
          </a:p>
        </p:txBody>
      </p:sp>
    </p:spTree>
    <p:extLst>
      <p:ext uri="{BB962C8B-B14F-4D97-AF65-F5344CB8AC3E}">
        <p14:creationId xmlns:p14="http://schemas.microsoft.com/office/powerpoint/2010/main" val="27943559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ＭＳ Ｐゴシック" pitchFamily="-109" charset="-128"/>
              </a:rPr>
              <a:t>IMPORTANT:</a:t>
            </a:r>
          </a:p>
          <a:p>
            <a:pPr lvl="0"/>
            <a:r>
              <a:rPr lang="en-US" i="0" baseline="0" dirty="0"/>
              <a:t>***You should see all of your </a:t>
            </a:r>
            <a:r>
              <a:rPr lang="en-US" b="1" i="0" baseline="0" dirty="0"/>
              <a:t>regularly scheduled clients automatically.  </a:t>
            </a:r>
          </a:p>
          <a:p>
            <a:pPr lvl="0"/>
            <a:r>
              <a:rPr lang="en-US" i="0" baseline="0" dirty="0"/>
              <a:t>***If assigned a same-day alternate case, you should automatically see the client once you </a:t>
            </a:r>
            <a:r>
              <a:rPr lang="en-US" b="1" i="0" baseline="0" dirty="0"/>
              <a:t>re-sync your app </a:t>
            </a:r>
            <a:r>
              <a:rPr lang="en-US" i="0" baseline="0" dirty="0"/>
              <a:t>for the day (if you do not see the same-day alternate client after re-syncing your device, contact scheduling for support).</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1FFBDBE-A8CE-4AE3-8FD5-46A2DB4BED51}" type="slidenum">
              <a:rPr lang="en-US" smtClean="0"/>
              <a:t>59</a:t>
            </a:fld>
            <a:endParaRPr lang="en-US"/>
          </a:p>
        </p:txBody>
      </p:sp>
    </p:spTree>
    <p:extLst>
      <p:ext uri="{BB962C8B-B14F-4D97-AF65-F5344CB8AC3E}">
        <p14:creationId xmlns:p14="http://schemas.microsoft.com/office/powerpoint/2010/main" val="1842115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4</a:t>
            </a:fld>
            <a:endParaRPr lang="en-US"/>
          </a:p>
        </p:txBody>
      </p:sp>
    </p:spTree>
    <p:extLst>
      <p:ext uri="{BB962C8B-B14F-4D97-AF65-F5344CB8AC3E}">
        <p14:creationId xmlns:p14="http://schemas.microsoft.com/office/powerpoint/2010/main" val="3670046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Tips for remembering to start and stop rate timers: set a reminder or alarm on the tablet.</a:t>
            </a:r>
          </a:p>
        </p:txBody>
      </p:sp>
      <p:sp>
        <p:nvSpPr>
          <p:cNvPr id="4" name="Slide Number Placeholder 3"/>
          <p:cNvSpPr>
            <a:spLocks noGrp="1"/>
          </p:cNvSpPr>
          <p:nvPr>
            <p:ph type="sldNum" sz="quarter" idx="5"/>
          </p:nvPr>
        </p:nvSpPr>
        <p:spPr/>
        <p:txBody>
          <a:bodyPr/>
          <a:lstStyle/>
          <a:p>
            <a:fld id="{AFEEBFFD-688F-9749-BF8A-2F7C9106577B}" type="slidenum">
              <a:rPr lang="en-US" smtClean="0"/>
              <a:t>63</a:t>
            </a:fld>
            <a:endParaRPr lang="en-US"/>
          </a:p>
        </p:txBody>
      </p:sp>
    </p:spTree>
    <p:extLst>
      <p:ext uri="{BB962C8B-B14F-4D97-AF65-F5344CB8AC3E}">
        <p14:creationId xmlns:p14="http://schemas.microsoft.com/office/powerpoint/2010/main" val="3677244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specifically…</a:t>
            </a:r>
          </a:p>
          <a:p>
            <a:endParaRPr lang="en-US" dirty="0"/>
          </a:p>
          <a:p>
            <a:r>
              <a:rPr lang="en-US" dirty="0"/>
              <a:t>Information on online portal will sync to the tablet, which</a:t>
            </a:r>
            <a:r>
              <a:rPr lang="en-US" baseline="0" dirty="0"/>
              <a:t> enables us to collect data on the tablet. Each sup and BI will have tablet.</a:t>
            </a:r>
          </a:p>
          <a:p>
            <a:endParaRPr lang="en-US" baseline="0" dirty="0"/>
          </a:p>
          <a:p>
            <a:r>
              <a:rPr lang="en-US" baseline="0" dirty="0"/>
              <a:t>If loses internet connection, you can still take data on the tablet, and Catalyst will automatically sync with the portal when internet connection becomes available.</a:t>
            </a:r>
            <a:endParaRPr lang="en-US" dirty="0"/>
          </a:p>
          <a:p>
            <a:endParaRPr lang="en-US" dirty="0"/>
          </a:p>
        </p:txBody>
      </p:sp>
      <p:sp>
        <p:nvSpPr>
          <p:cNvPr id="4" name="Slide Number Placeholder 3"/>
          <p:cNvSpPr>
            <a:spLocks noGrp="1"/>
          </p:cNvSpPr>
          <p:nvPr>
            <p:ph type="sldNum" sz="quarter" idx="10"/>
          </p:nvPr>
        </p:nvSpPr>
        <p:spPr/>
        <p:txBody>
          <a:bodyPr/>
          <a:lstStyle/>
          <a:p>
            <a:fld id="{71FFBDBE-A8CE-4AE3-8FD5-46A2DB4BED51}" type="slidenum">
              <a:rPr lang="en-US" smtClean="0"/>
              <a:t>5</a:t>
            </a:fld>
            <a:endParaRPr lang="en-US"/>
          </a:p>
        </p:txBody>
      </p:sp>
    </p:spTree>
    <p:extLst>
      <p:ext uri="{BB962C8B-B14F-4D97-AF65-F5344CB8AC3E}">
        <p14:creationId xmlns:p14="http://schemas.microsoft.com/office/powerpoint/2010/main" val="3083015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EEBFFD-688F-9749-BF8A-2F7C9106577B}" type="slidenum">
              <a:rPr lang="en-US" smtClean="0"/>
              <a:t>6</a:t>
            </a:fld>
            <a:endParaRPr lang="en-US"/>
          </a:p>
        </p:txBody>
      </p:sp>
    </p:spTree>
    <p:extLst>
      <p:ext uri="{BB962C8B-B14F-4D97-AF65-F5344CB8AC3E}">
        <p14:creationId xmlns:p14="http://schemas.microsoft.com/office/powerpoint/2010/main" val="40973097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logging on to a tablet for the first time, enter username and password from email sent to your work </a:t>
            </a:r>
            <a:r>
              <a:rPr lang="en-US" dirty="0" err="1"/>
              <a:t>emial</a:t>
            </a:r>
            <a:r>
              <a:rPr lang="en-US" dirty="0"/>
              <a:t> (select students, if applicable) and allow tablet time to verify, then enter 6 digit pin</a:t>
            </a:r>
          </a:p>
        </p:txBody>
      </p:sp>
      <p:sp>
        <p:nvSpPr>
          <p:cNvPr id="4" name="Slide Number Placeholder 3"/>
          <p:cNvSpPr>
            <a:spLocks noGrp="1"/>
          </p:cNvSpPr>
          <p:nvPr>
            <p:ph type="sldNum" sz="quarter" idx="5"/>
          </p:nvPr>
        </p:nvSpPr>
        <p:spPr/>
        <p:txBody>
          <a:bodyPr/>
          <a:lstStyle/>
          <a:p>
            <a:fld id="{AFEEBFFD-688F-9749-BF8A-2F7C9106577B}" type="slidenum">
              <a:rPr lang="en-US" smtClean="0"/>
              <a:t>8</a:t>
            </a:fld>
            <a:endParaRPr lang="en-US"/>
          </a:p>
        </p:txBody>
      </p:sp>
    </p:spTree>
    <p:extLst>
      <p:ext uri="{BB962C8B-B14F-4D97-AF65-F5344CB8AC3E}">
        <p14:creationId xmlns:p14="http://schemas.microsoft.com/office/powerpoint/2010/main" val="64643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FFBDBE-A8CE-4AE3-8FD5-46A2DB4BED51}" type="slidenum">
              <a:rPr lang="en-US" smtClean="0"/>
              <a:t>9</a:t>
            </a:fld>
            <a:endParaRPr lang="en-US"/>
          </a:p>
        </p:txBody>
      </p:sp>
    </p:spTree>
    <p:extLst>
      <p:ext uri="{BB962C8B-B14F-4D97-AF65-F5344CB8AC3E}">
        <p14:creationId xmlns:p14="http://schemas.microsoft.com/office/powerpoint/2010/main" val="1086633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“Discrete Trials” to begin collecting data for your session</a:t>
            </a:r>
          </a:p>
        </p:txBody>
      </p:sp>
      <p:sp>
        <p:nvSpPr>
          <p:cNvPr id="4" name="Slide Number Placeholder 3"/>
          <p:cNvSpPr>
            <a:spLocks noGrp="1"/>
          </p:cNvSpPr>
          <p:nvPr>
            <p:ph type="sldNum" sz="quarter" idx="5"/>
          </p:nvPr>
        </p:nvSpPr>
        <p:spPr/>
        <p:txBody>
          <a:bodyPr/>
          <a:lstStyle/>
          <a:p>
            <a:fld id="{AFEEBFFD-688F-9749-BF8A-2F7C9106577B}" type="slidenum">
              <a:rPr lang="en-US" smtClean="0"/>
              <a:t>10</a:t>
            </a:fld>
            <a:endParaRPr lang="en-US"/>
          </a:p>
        </p:txBody>
      </p:sp>
    </p:spTree>
    <p:extLst>
      <p:ext uri="{BB962C8B-B14F-4D97-AF65-F5344CB8AC3E}">
        <p14:creationId xmlns:p14="http://schemas.microsoft.com/office/powerpoint/2010/main" val="340973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even if you don’t run massed trials in your session, still select massed trials to help Catalyst run smoothly</a:t>
            </a:r>
          </a:p>
        </p:txBody>
      </p:sp>
      <p:sp>
        <p:nvSpPr>
          <p:cNvPr id="4" name="Slide Number Placeholder 3"/>
          <p:cNvSpPr>
            <a:spLocks noGrp="1"/>
          </p:cNvSpPr>
          <p:nvPr>
            <p:ph type="sldNum" sz="quarter" idx="5"/>
          </p:nvPr>
        </p:nvSpPr>
        <p:spPr/>
        <p:txBody>
          <a:bodyPr/>
          <a:lstStyle/>
          <a:p>
            <a:fld id="{AFEEBFFD-688F-9749-BF8A-2F7C9106577B}" type="slidenum">
              <a:rPr lang="en-US" smtClean="0"/>
              <a:t>12</a:t>
            </a:fld>
            <a:endParaRPr lang="en-US"/>
          </a:p>
        </p:txBody>
      </p:sp>
    </p:spTree>
    <p:extLst>
      <p:ext uri="{BB962C8B-B14F-4D97-AF65-F5344CB8AC3E}">
        <p14:creationId xmlns:p14="http://schemas.microsoft.com/office/powerpoint/2010/main" val="40356295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9484C56-0E5A-8442-99FA-0571113CD3CA}"/>
              </a:ext>
            </a:extLst>
          </p:cNvPr>
          <p:cNvSpPr>
            <a:spLocks noGrp="1"/>
          </p:cNvSpPr>
          <p:nvPr>
            <p:ph type="pic" sz="quarter" idx="10"/>
          </p:nvPr>
        </p:nvSpPr>
        <p:spPr>
          <a:xfrm>
            <a:off x="0" y="7262"/>
            <a:ext cx="6096000" cy="6858000"/>
          </a:xfrm>
        </p:spPr>
        <p:txBody>
          <a:bodyPr/>
          <a:lstStyle/>
          <a:p>
            <a:endParaRPr lang="en-US" dirty="0"/>
          </a:p>
        </p:txBody>
      </p:sp>
      <p:sp>
        <p:nvSpPr>
          <p:cNvPr id="2" name="Title 1"/>
          <p:cNvSpPr>
            <a:spLocks noGrp="1"/>
          </p:cNvSpPr>
          <p:nvPr>
            <p:ph type="ctrTitle"/>
          </p:nvPr>
        </p:nvSpPr>
        <p:spPr>
          <a:xfrm>
            <a:off x="6560456" y="1857829"/>
            <a:ext cx="5181599" cy="3106057"/>
          </a:xfrm>
        </p:spPr>
        <p:txBody>
          <a:bodyPr anchor="b"/>
          <a:lstStyle>
            <a:lvl1pPr algn="l">
              <a:defRPr sz="6000">
                <a:solidFill>
                  <a:srgbClr val="094E91"/>
                </a:solidFill>
              </a:defRPr>
            </a:lvl1pPr>
          </a:lstStyle>
          <a:p>
            <a:r>
              <a:rPr lang="en-US" dirty="0"/>
              <a:t>Click to edit Master title style</a:t>
            </a:r>
          </a:p>
        </p:txBody>
      </p:sp>
      <p:sp>
        <p:nvSpPr>
          <p:cNvPr id="3" name="Subtitle 2"/>
          <p:cNvSpPr>
            <a:spLocks noGrp="1"/>
          </p:cNvSpPr>
          <p:nvPr>
            <p:ph type="subTitle" idx="1"/>
          </p:nvPr>
        </p:nvSpPr>
        <p:spPr>
          <a:xfrm>
            <a:off x="6560456" y="5118762"/>
            <a:ext cx="5181599" cy="1136895"/>
          </a:xfrm>
        </p:spPr>
        <p:txBody>
          <a:bodyPr>
            <a:normAutofit/>
          </a:bodyPr>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5" name="Picture 4" descr="A drawing of a face&#10;&#10;Description automatically generated">
            <a:extLst>
              <a:ext uri="{FF2B5EF4-FFF2-40B4-BE49-F238E27FC236}">
                <a16:creationId xmlns:a16="http://schemas.microsoft.com/office/drawing/2014/main" id="{3C9086F1-11E3-9A4A-8B53-9C41E637699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53684" y="535946"/>
            <a:ext cx="2038064" cy="788709"/>
          </a:xfrm>
          <a:prstGeom prst="rect">
            <a:avLst/>
          </a:prstGeom>
        </p:spPr>
      </p:pic>
    </p:spTree>
    <p:extLst>
      <p:ext uri="{BB962C8B-B14F-4D97-AF65-F5344CB8AC3E}">
        <p14:creationId xmlns:p14="http://schemas.microsoft.com/office/powerpoint/2010/main" val="2309260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079653"/>
            <a:ext cx="4350745" cy="1975781"/>
          </a:xfrm>
        </p:spPr>
        <p:txBody>
          <a:bodyPr anchor="b"/>
          <a:lstStyle>
            <a:lvl1pPr algn="ctr">
              <a:defRPr>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sz="half" idx="1" hasCustomPrompt="1"/>
          </p:nvPr>
        </p:nvSpPr>
        <p:spPr>
          <a:xfrm>
            <a:off x="838200" y="3278458"/>
            <a:ext cx="4350745" cy="2455592"/>
          </a:xfrm>
        </p:spPr>
        <p:txBody>
          <a:bodyPr/>
          <a:lstStyle>
            <a:lvl1pPr marL="0" indent="0" algn="ctr">
              <a:buFont typeface="Arial" panose="020B0604020202020204" pitchFamily="34" charset="0"/>
              <a:buNone/>
              <a:defRPr>
                <a:solidFill>
                  <a:schemeClr val="tx2"/>
                </a:solidFill>
              </a:defRPr>
            </a:lvl1pPr>
            <a:lvl2pPr marL="457200" indent="0" algn="ctr">
              <a:buNone/>
              <a:defRPr>
                <a:solidFill>
                  <a:schemeClr val="tx2"/>
                </a:solidFill>
              </a:defRPr>
            </a:lvl2pPr>
            <a:lvl3pPr marL="914400" indent="0" algn="ctr">
              <a:buNone/>
              <a:defRPr>
                <a:solidFill>
                  <a:schemeClr val="tx2"/>
                </a:solidFill>
              </a:defRPr>
            </a:lvl3pPr>
            <a:lvl4pPr marL="1371600" indent="0" algn="ctr">
              <a:buNone/>
              <a:defRPr>
                <a:solidFill>
                  <a:schemeClr val="tx2"/>
                </a:solidFill>
              </a:defRPr>
            </a:lvl4pPr>
            <a:lvl5pPr marL="1828800" indent="0" algn="ctr">
              <a:buNone/>
              <a:defRPr>
                <a:solidFill>
                  <a:schemeClr val="tx2"/>
                </a:solidFill>
              </a:defRPr>
            </a:lvl5pPr>
          </a:lstStyle>
          <a:p>
            <a:pPr lvl="0"/>
            <a:r>
              <a:rPr lang="en-US" dirty="0"/>
              <a:t>Click to edit Master text styles</a:t>
            </a:r>
          </a:p>
        </p:txBody>
      </p:sp>
      <p:sp>
        <p:nvSpPr>
          <p:cNvPr id="5" name="Rectangle 4">
            <a:extLst>
              <a:ext uri="{FF2B5EF4-FFF2-40B4-BE49-F238E27FC236}">
                <a16:creationId xmlns:a16="http://schemas.microsoft.com/office/drawing/2014/main" id="{6F57A2DF-99D8-BE49-A474-30C5C2C9AA10}"/>
              </a:ext>
            </a:extLst>
          </p:cNvPr>
          <p:cNvSpPr/>
          <p:nvPr userDrawn="1"/>
        </p:nvSpPr>
        <p:spPr>
          <a:xfrm>
            <a:off x="6019800" y="0"/>
            <a:ext cx="6172200" cy="6858000"/>
          </a:xfrm>
          <a:prstGeom prst="rect">
            <a:avLst/>
          </a:prstGeom>
          <a:solidFill>
            <a:srgbClr val="094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7" name="Picture Placeholder 6">
            <a:extLst>
              <a:ext uri="{FF2B5EF4-FFF2-40B4-BE49-F238E27FC236}">
                <a16:creationId xmlns:a16="http://schemas.microsoft.com/office/drawing/2014/main" id="{E74EB9AF-F10D-934F-B407-5DE5118F5FC6}"/>
              </a:ext>
            </a:extLst>
          </p:cNvPr>
          <p:cNvSpPr>
            <a:spLocks noGrp="1"/>
          </p:cNvSpPr>
          <p:nvPr>
            <p:ph type="pic" sz="quarter" idx="10"/>
          </p:nvPr>
        </p:nvSpPr>
        <p:spPr>
          <a:xfrm>
            <a:off x="6019801" y="0"/>
            <a:ext cx="6172200" cy="6858000"/>
          </a:xfrm>
        </p:spPr>
        <p:txBody>
          <a:bodyPr/>
          <a:lstStyle/>
          <a:p>
            <a:endParaRPr lang="en-US" dirty="0"/>
          </a:p>
        </p:txBody>
      </p:sp>
    </p:spTree>
    <p:extLst>
      <p:ext uri="{BB962C8B-B14F-4D97-AF65-F5344CB8AC3E}">
        <p14:creationId xmlns:p14="http://schemas.microsoft.com/office/powerpoint/2010/main" val="3180276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553811"/>
            <a:ext cx="10515599" cy="1042761"/>
          </a:xfrm>
        </p:spPr>
        <p:txBody>
          <a:bodyPr/>
          <a:lstStyle>
            <a:lvl1pPr>
              <a:defRPr>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solidFill>
                  <a:srgbClr val="6CA8D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solidFill>
                  <a:srgbClr val="6CA8DB"/>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6E977B0-18A6-8B45-B5A2-91E719E6B741}"/>
              </a:ext>
            </a:extLst>
          </p:cNvPr>
          <p:cNvSpPr/>
          <p:nvPr userDrawn="1"/>
        </p:nvSpPr>
        <p:spPr>
          <a:xfrm>
            <a:off x="0" y="6682902"/>
            <a:ext cx="12192000" cy="175098"/>
          </a:xfrm>
          <a:prstGeom prst="rect">
            <a:avLst/>
          </a:prstGeom>
          <a:solidFill>
            <a:srgbClr val="6CA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E200"/>
              </a:solidFill>
            </a:endParaRPr>
          </a:p>
        </p:txBody>
      </p:sp>
    </p:spTree>
    <p:extLst>
      <p:ext uri="{BB962C8B-B14F-4D97-AF65-F5344CB8AC3E}">
        <p14:creationId xmlns:p14="http://schemas.microsoft.com/office/powerpoint/2010/main" val="7817251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Large Stat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F7314A5-F10E-B540-A68F-3138D6EBBB48}"/>
              </a:ext>
            </a:extLst>
          </p:cNvPr>
          <p:cNvSpPr/>
          <p:nvPr userDrawn="1"/>
        </p:nvSpPr>
        <p:spPr>
          <a:xfrm>
            <a:off x="0" y="0"/>
            <a:ext cx="12192000" cy="6858000"/>
          </a:xfrm>
          <a:prstGeom prst="rect">
            <a:avLst/>
          </a:prstGeom>
          <a:solidFill>
            <a:srgbClr val="094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E200"/>
              </a:solidFill>
            </a:endParaRPr>
          </a:p>
        </p:txBody>
      </p:sp>
      <p:sp>
        <p:nvSpPr>
          <p:cNvPr id="2" name="Title 1"/>
          <p:cNvSpPr>
            <a:spLocks noGrp="1"/>
          </p:cNvSpPr>
          <p:nvPr>
            <p:ph type="title" hasCustomPrompt="1"/>
          </p:nvPr>
        </p:nvSpPr>
        <p:spPr>
          <a:xfrm>
            <a:off x="838200" y="517782"/>
            <a:ext cx="7942943" cy="5723361"/>
          </a:xfrm>
        </p:spPr>
        <p:txBody>
          <a:bodyPr>
            <a:normAutofit/>
          </a:bodyPr>
          <a:lstStyle>
            <a:lvl1pPr>
              <a:defRPr sz="5400" b="0">
                <a:solidFill>
                  <a:schemeClr val="bg1"/>
                </a:solidFill>
              </a:defRPr>
            </a:lvl1pPr>
          </a:lstStyle>
          <a:p>
            <a:r>
              <a:rPr lang="en-US" dirty="0"/>
              <a:t>Click to edit Master title style takeaway that everyone should remember</a:t>
            </a:r>
          </a:p>
        </p:txBody>
      </p:sp>
    </p:spTree>
    <p:extLst>
      <p:ext uri="{BB962C8B-B14F-4D97-AF65-F5344CB8AC3E}">
        <p14:creationId xmlns:p14="http://schemas.microsoft.com/office/powerpoint/2010/main" val="2264064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Us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46A2AB-628E-074D-BE3A-E291EE9CDD7D}"/>
              </a:ext>
            </a:extLst>
          </p:cNvPr>
          <p:cNvSpPr/>
          <p:nvPr userDrawn="1"/>
        </p:nvSpPr>
        <p:spPr>
          <a:xfrm>
            <a:off x="1" y="0"/>
            <a:ext cx="3742006" cy="6858000"/>
          </a:xfrm>
          <a:prstGeom prst="rect">
            <a:avLst/>
          </a:prstGeom>
          <a:solidFill>
            <a:srgbClr val="6CA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9" name="Picture Placeholder 8">
            <a:extLst>
              <a:ext uri="{FF2B5EF4-FFF2-40B4-BE49-F238E27FC236}">
                <a16:creationId xmlns:a16="http://schemas.microsoft.com/office/drawing/2014/main" id="{5FF8E19C-536A-5346-8B0A-3CC1A7CF6F56}"/>
              </a:ext>
            </a:extLst>
          </p:cNvPr>
          <p:cNvSpPr>
            <a:spLocks noGrp="1"/>
          </p:cNvSpPr>
          <p:nvPr>
            <p:ph type="pic" sz="quarter" idx="10"/>
          </p:nvPr>
        </p:nvSpPr>
        <p:spPr>
          <a:xfrm>
            <a:off x="3742007" y="0"/>
            <a:ext cx="8449993" cy="6858000"/>
          </a:xfrm>
        </p:spPr>
        <p:txBody>
          <a:bodyPr/>
          <a:lstStyle/>
          <a:p>
            <a:endParaRPr lang="en-US"/>
          </a:p>
        </p:txBody>
      </p:sp>
      <p:sp>
        <p:nvSpPr>
          <p:cNvPr id="8" name="Text Placeholder 4">
            <a:extLst>
              <a:ext uri="{FF2B5EF4-FFF2-40B4-BE49-F238E27FC236}">
                <a16:creationId xmlns:a16="http://schemas.microsoft.com/office/drawing/2014/main" id="{2A1E0348-244A-B449-9B56-2FB2632DCA95}"/>
              </a:ext>
            </a:extLst>
          </p:cNvPr>
          <p:cNvSpPr>
            <a:spLocks noGrp="1"/>
          </p:cNvSpPr>
          <p:nvPr>
            <p:ph type="body" sz="quarter" idx="11"/>
          </p:nvPr>
        </p:nvSpPr>
        <p:spPr>
          <a:xfrm>
            <a:off x="478210" y="2672863"/>
            <a:ext cx="2720368" cy="3625948"/>
          </a:xfrm>
        </p:spPr>
        <p:txBody>
          <a:bodyPr/>
          <a:lstStyle>
            <a:lvl1pPr algn="ctr">
              <a:defRPr>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5">
            <a:extLst>
              <a:ext uri="{FF2B5EF4-FFF2-40B4-BE49-F238E27FC236}">
                <a16:creationId xmlns:a16="http://schemas.microsoft.com/office/drawing/2014/main" id="{A81E7A2D-0142-A84A-A234-1AFAB17CBF9B}"/>
              </a:ext>
            </a:extLst>
          </p:cNvPr>
          <p:cNvSpPr>
            <a:spLocks noGrp="1"/>
          </p:cNvSpPr>
          <p:nvPr>
            <p:ph type="title"/>
          </p:nvPr>
        </p:nvSpPr>
        <p:spPr>
          <a:xfrm>
            <a:off x="478210" y="602191"/>
            <a:ext cx="2720368" cy="1873724"/>
          </a:xfrm>
        </p:spPr>
        <p:txBody>
          <a:bodyPr anchor="b">
            <a:normAutofit/>
          </a:bodyPr>
          <a:lstStyle>
            <a:lvl1pPr algn="ctr">
              <a:defRPr sz="2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6817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9484C56-0E5A-8442-99FA-0571113CD3CA}"/>
              </a:ext>
            </a:extLst>
          </p:cNvPr>
          <p:cNvSpPr>
            <a:spLocks noGrp="1"/>
          </p:cNvSpPr>
          <p:nvPr>
            <p:ph type="pic" sz="quarter" idx="10"/>
          </p:nvPr>
        </p:nvSpPr>
        <p:spPr>
          <a:xfrm>
            <a:off x="3677055" y="0"/>
            <a:ext cx="8514945" cy="6858000"/>
          </a:xfrm>
        </p:spPr>
        <p:txBody>
          <a:bodyPr/>
          <a:lstStyle/>
          <a:p>
            <a:endParaRPr lang="en-US" dirty="0"/>
          </a:p>
        </p:txBody>
      </p:sp>
      <p:sp>
        <p:nvSpPr>
          <p:cNvPr id="5" name="Text Placeholder 4">
            <a:extLst>
              <a:ext uri="{FF2B5EF4-FFF2-40B4-BE49-F238E27FC236}">
                <a16:creationId xmlns:a16="http://schemas.microsoft.com/office/drawing/2014/main" id="{56CED95D-8EF3-CF40-9110-5AD2AB408A92}"/>
              </a:ext>
            </a:extLst>
          </p:cNvPr>
          <p:cNvSpPr>
            <a:spLocks noGrp="1"/>
          </p:cNvSpPr>
          <p:nvPr>
            <p:ph type="body" sz="quarter" idx="11"/>
          </p:nvPr>
        </p:nvSpPr>
        <p:spPr>
          <a:xfrm>
            <a:off x="478210" y="2672863"/>
            <a:ext cx="2720368" cy="3625948"/>
          </a:xfrm>
        </p:spPr>
        <p:txBody>
          <a:bodyPr/>
          <a:lstStyle>
            <a:lvl1pPr algn="ctr">
              <a:defRPr/>
            </a:lvl1pPr>
            <a:lvl2pPr algn="ctr">
              <a:defRPr/>
            </a:lvl2pPr>
            <a:lvl3pPr algn="ctr">
              <a:defRPr/>
            </a:lvl3pPr>
            <a:lvl4pPr algn="ctr">
              <a:defRPr/>
            </a:lvl4pPr>
            <a:lvl5pPr algn="ct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a:extLst>
              <a:ext uri="{FF2B5EF4-FFF2-40B4-BE49-F238E27FC236}">
                <a16:creationId xmlns:a16="http://schemas.microsoft.com/office/drawing/2014/main" id="{10637F97-2BC4-E64F-A167-693B2DA888DA}"/>
              </a:ext>
            </a:extLst>
          </p:cNvPr>
          <p:cNvSpPr>
            <a:spLocks noGrp="1"/>
          </p:cNvSpPr>
          <p:nvPr>
            <p:ph type="title"/>
          </p:nvPr>
        </p:nvSpPr>
        <p:spPr>
          <a:xfrm>
            <a:off x="478210" y="602191"/>
            <a:ext cx="2720368" cy="1873724"/>
          </a:xfrm>
        </p:spPr>
        <p:txBody>
          <a:bodyPr anchor="b">
            <a:normAutofit/>
          </a:bodyPr>
          <a:lstStyle>
            <a:lvl1pPr>
              <a:defRPr sz="2400">
                <a:solidFill>
                  <a:schemeClr val="tx1">
                    <a:lumMod val="75000"/>
                    <a:lumOff val="25000"/>
                  </a:schemeClr>
                </a:solidFill>
              </a:defRPr>
            </a:lvl1pPr>
          </a:lstStyle>
          <a:p>
            <a:r>
              <a:rPr lang="en-US" dirty="0"/>
              <a:t>Click to edit Master title style</a:t>
            </a:r>
          </a:p>
        </p:txBody>
      </p:sp>
    </p:spTree>
    <p:extLst>
      <p:ext uri="{BB962C8B-B14F-4D97-AF65-F5344CB8AC3E}">
        <p14:creationId xmlns:p14="http://schemas.microsoft.com/office/powerpoint/2010/main" val="2553790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28799"/>
            <a:ext cx="9144000" cy="2097742"/>
          </a:xfrm>
        </p:spPr>
        <p:txBody>
          <a:bodyPr anchor="b"/>
          <a:lstStyle>
            <a:lvl1pPr algn="ctr">
              <a:defRPr sz="6000">
                <a:solidFill>
                  <a:schemeClr val="tx1">
                    <a:lumMod val="75000"/>
                    <a:lumOff val="25000"/>
                  </a:schemeClr>
                </a:solidFill>
              </a:defRPr>
            </a:lvl1pPr>
          </a:lstStyle>
          <a:p>
            <a:r>
              <a:rPr lang="en-US" dirty="0"/>
              <a:t>Click to edit Master title style</a:t>
            </a:r>
          </a:p>
        </p:txBody>
      </p:sp>
      <p:sp>
        <p:nvSpPr>
          <p:cNvPr id="3" name="Subtitle 2"/>
          <p:cNvSpPr>
            <a:spLocks noGrp="1"/>
          </p:cNvSpPr>
          <p:nvPr>
            <p:ph type="subTitle" idx="1"/>
          </p:nvPr>
        </p:nvSpPr>
        <p:spPr>
          <a:xfrm>
            <a:off x="1524000" y="4064000"/>
            <a:ext cx="9144000" cy="1193799"/>
          </a:xfrm>
        </p:spPr>
        <p:txBody>
          <a:bodyPr/>
          <a:lstStyle>
            <a:lvl1pPr marL="0" indent="0" algn="ctr">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Rectangle 3">
            <a:extLst>
              <a:ext uri="{FF2B5EF4-FFF2-40B4-BE49-F238E27FC236}">
                <a16:creationId xmlns:a16="http://schemas.microsoft.com/office/drawing/2014/main" id="{04E8C089-54B5-584F-9E21-F7D93AE88AE3}"/>
              </a:ext>
            </a:extLst>
          </p:cNvPr>
          <p:cNvSpPr/>
          <p:nvPr userDrawn="1"/>
        </p:nvSpPr>
        <p:spPr>
          <a:xfrm>
            <a:off x="0" y="6682902"/>
            <a:ext cx="12192000" cy="175098"/>
          </a:xfrm>
          <a:prstGeom prst="rect">
            <a:avLst/>
          </a:prstGeom>
          <a:solidFill>
            <a:srgbClr val="FB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BE200"/>
              </a:solidFill>
            </a:endParaRPr>
          </a:p>
        </p:txBody>
      </p:sp>
    </p:spTree>
    <p:extLst>
      <p:ext uri="{BB962C8B-B14F-4D97-AF65-F5344CB8AC3E}">
        <p14:creationId xmlns:p14="http://schemas.microsoft.com/office/powerpoint/2010/main" val="3286682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F1112-B5A9-EA4E-BEB6-8A1B91F342A6}"/>
              </a:ext>
            </a:extLst>
          </p:cNvPr>
          <p:cNvSpPr/>
          <p:nvPr userDrawn="1"/>
        </p:nvSpPr>
        <p:spPr>
          <a:xfrm>
            <a:off x="0" y="0"/>
            <a:ext cx="12192000" cy="6858000"/>
          </a:xfrm>
          <a:prstGeom prst="rect">
            <a:avLst/>
          </a:prstGeom>
          <a:solidFill>
            <a:srgbClr val="6CA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6CA8DB"/>
              </a:solidFill>
            </a:endParaRPr>
          </a:p>
        </p:txBody>
      </p:sp>
      <p:sp>
        <p:nvSpPr>
          <p:cNvPr id="2" name="Title 1"/>
          <p:cNvSpPr>
            <a:spLocks noGrp="1"/>
          </p:cNvSpPr>
          <p:nvPr>
            <p:ph type="title"/>
          </p:nvPr>
        </p:nvSpPr>
        <p:spPr>
          <a:xfrm>
            <a:off x="831850" y="1477510"/>
            <a:ext cx="10515600" cy="2852737"/>
          </a:xfrm>
        </p:spPr>
        <p:txBody>
          <a:bodyPr anchor="b"/>
          <a:lstStyle>
            <a:lvl1pPr>
              <a:defRPr sz="60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441371"/>
            <a:ext cx="10515600" cy="164827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61569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F1112-B5A9-EA4E-BEB6-8A1B91F342A6}"/>
              </a:ext>
            </a:extLst>
          </p:cNvPr>
          <p:cNvSpPr/>
          <p:nvPr userDrawn="1"/>
        </p:nvSpPr>
        <p:spPr>
          <a:xfrm>
            <a:off x="0" y="0"/>
            <a:ext cx="12192000" cy="6858000"/>
          </a:xfrm>
          <a:prstGeom prst="rect">
            <a:avLst/>
          </a:prstGeom>
          <a:solidFill>
            <a:srgbClr val="E4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2" name="Title 1"/>
          <p:cNvSpPr>
            <a:spLocks noGrp="1"/>
          </p:cNvSpPr>
          <p:nvPr>
            <p:ph type="title"/>
          </p:nvPr>
        </p:nvSpPr>
        <p:spPr>
          <a:xfrm>
            <a:off x="831850" y="1477510"/>
            <a:ext cx="10515600" cy="2852737"/>
          </a:xfrm>
        </p:spPr>
        <p:txBody>
          <a:bodyPr anchor="b"/>
          <a:lstStyle>
            <a:lvl1pPr>
              <a:defRPr sz="60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441371"/>
            <a:ext cx="10515600" cy="164827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26396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F1112-B5A9-EA4E-BEB6-8A1B91F342A6}"/>
              </a:ext>
            </a:extLst>
          </p:cNvPr>
          <p:cNvSpPr/>
          <p:nvPr userDrawn="1"/>
        </p:nvSpPr>
        <p:spPr>
          <a:xfrm>
            <a:off x="0" y="0"/>
            <a:ext cx="12192000" cy="6858000"/>
          </a:xfrm>
          <a:prstGeom prst="rect">
            <a:avLst/>
          </a:prstGeom>
          <a:solidFill>
            <a:srgbClr val="094E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2" name="Title 1"/>
          <p:cNvSpPr>
            <a:spLocks noGrp="1"/>
          </p:cNvSpPr>
          <p:nvPr>
            <p:ph type="title"/>
          </p:nvPr>
        </p:nvSpPr>
        <p:spPr>
          <a:xfrm>
            <a:off x="831850" y="1477510"/>
            <a:ext cx="10515600" cy="2852737"/>
          </a:xfrm>
        </p:spPr>
        <p:txBody>
          <a:bodyPr anchor="b"/>
          <a:lstStyle>
            <a:lvl1pPr>
              <a:defRPr sz="60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441371"/>
            <a:ext cx="10515600" cy="164827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763197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F1112-B5A9-EA4E-BEB6-8A1B91F342A6}"/>
              </a:ext>
            </a:extLst>
          </p:cNvPr>
          <p:cNvSpPr/>
          <p:nvPr userDrawn="1"/>
        </p:nvSpPr>
        <p:spPr>
          <a:xfrm>
            <a:off x="0" y="0"/>
            <a:ext cx="12192000" cy="6858000"/>
          </a:xfrm>
          <a:prstGeom prst="rect">
            <a:avLst/>
          </a:prstGeom>
          <a:solidFill>
            <a:srgbClr val="FB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2" name="Title 1"/>
          <p:cNvSpPr>
            <a:spLocks noGrp="1"/>
          </p:cNvSpPr>
          <p:nvPr>
            <p:ph type="title"/>
          </p:nvPr>
        </p:nvSpPr>
        <p:spPr>
          <a:xfrm>
            <a:off x="831850" y="1477510"/>
            <a:ext cx="10515600" cy="2852737"/>
          </a:xfrm>
        </p:spPr>
        <p:txBody>
          <a:bodyPr anchor="b"/>
          <a:lstStyle>
            <a:lvl1pPr>
              <a:defRPr sz="6000" b="1">
                <a:solidFill>
                  <a:schemeClr val="tx1">
                    <a:lumMod val="75000"/>
                    <a:lumOff val="25000"/>
                  </a:schemeClr>
                </a:solidFill>
              </a:defRPr>
            </a:lvl1pPr>
          </a:lstStyle>
          <a:p>
            <a:r>
              <a:rPr lang="en-US" dirty="0"/>
              <a:t>Click to edit Master title style</a:t>
            </a:r>
          </a:p>
        </p:txBody>
      </p:sp>
      <p:sp>
        <p:nvSpPr>
          <p:cNvPr id="3" name="Text Placeholder 2"/>
          <p:cNvSpPr>
            <a:spLocks noGrp="1"/>
          </p:cNvSpPr>
          <p:nvPr>
            <p:ph type="body" idx="1"/>
          </p:nvPr>
        </p:nvSpPr>
        <p:spPr>
          <a:xfrm>
            <a:off x="831850" y="4441371"/>
            <a:ext cx="10515600" cy="1648279"/>
          </a:xfrm>
        </p:spPr>
        <p:txBody>
          <a:bodyPr/>
          <a:lstStyle>
            <a:lvl1pPr marL="0" indent="0">
              <a:buNone/>
              <a:defRPr sz="240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988270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6F1112-B5A9-EA4E-BEB6-8A1B91F342A6}"/>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EA6D9"/>
              </a:solidFill>
            </a:endParaRPr>
          </a:p>
        </p:txBody>
      </p:sp>
      <p:sp>
        <p:nvSpPr>
          <p:cNvPr id="2" name="Title 1"/>
          <p:cNvSpPr>
            <a:spLocks noGrp="1"/>
          </p:cNvSpPr>
          <p:nvPr>
            <p:ph type="title"/>
          </p:nvPr>
        </p:nvSpPr>
        <p:spPr>
          <a:xfrm>
            <a:off x="831850" y="1477510"/>
            <a:ext cx="10515600" cy="2852737"/>
          </a:xfrm>
        </p:spPr>
        <p:txBody>
          <a:bodyPr anchor="b"/>
          <a:lstStyle>
            <a:lvl1pPr>
              <a:defRPr sz="6000" b="1">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831850" y="4441371"/>
            <a:ext cx="10515600" cy="1648279"/>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33505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33898"/>
            <a:ext cx="10515600" cy="882907"/>
          </a:xfrm>
        </p:spPr>
        <p:txBody>
          <a:bodyPr/>
          <a:lstStyle>
            <a:lvl1pPr>
              <a:defRPr>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Font typeface="Arial" panose="020B0604020202020204" pitchFamily="34" charset="0"/>
              <a:buNone/>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E2593A-33D4-1E4E-82D5-52F580BECB14}"/>
              </a:ext>
            </a:extLst>
          </p:cNvPr>
          <p:cNvSpPr/>
          <p:nvPr userDrawn="1"/>
        </p:nvSpPr>
        <p:spPr>
          <a:xfrm>
            <a:off x="0" y="6682902"/>
            <a:ext cx="12192000" cy="175098"/>
          </a:xfrm>
          <a:prstGeom prst="rect">
            <a:avLst/>
          </a:prstGeom>
          <a:solidFill>
            <a:srgbClr val="FBE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42529"/>
              </a:solidFill>
            </a:endParaRPr>
          </a:p>
        </p:txBody>
      </p:sp>
    </p:spTree>
    <p:extLst>
      <p:ext uri="{BB962C8B-B14F-4D97-AF65-F5344CB8AC3E}">
        <p14:creationId xmlns:p14="http://schemas.microsoft.com/office/powerpoint/2010/main" val="269403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677437"/>
            <a:ext cx="10515600" cy="882907"/>
          </a:xfrm>
        </p:spPr>
        <p:txBody>
          <a:bodyPr/>
          <a:lstStyle>
            <a:lvl1pPr>
              <a:defRPr>
                <a:solidFill>
                  <a:schemeClr val="tx1">
                    <a:lumMod val="75000"/>
                    <a:lumOff val="25000"/>
                  </a:schemeClr>
                </a:solidFill>
              </a:defRPr>
            </a:lvl1pPr>
          </a:lstStyle>
          <a:p>
            <a:r>
              <a:rPr lang="en-US" dirty="0"/>
              <a:t>Click to edit Master title style</a:t>
            </a:r>
          </a:p>
        </p:txBody>
      </p:sp>
      <p:sp>
        <p:nvSpPr>
          <p:cNvPr id="3" name="Content Placeholder 2"/>
          <p:cNvSpPr>
            <a:spLocks noGrp="1"/>
          </p:cNvSpPr>
          <p:nvPr>
            <p:ph sz="half" idx="1"/>
          </p:nvPr>
        </p:nvSpPr>
        <p:spPr>
          <a:xfrm>
            <a:off x="838200" y="1654629"/>
            <a:ext cx="5181600" cy="4522334"/>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654629"/>
            <a:ext cx="5181600" cy="45223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42240065-5A35-4048-AE5B-EDDC80868EE4}"/>
              </a:ext>
            </a:extLst>
          </p:cNvPr>
          <p:cNvSpPr/>
          <p:nvPr userDrawn="1"/>
        </p:nvSpPr>
        <p:spPr>
          <a:xfrm>
            <a:off x="0" y="6682902"/>
            <a:ext cx="12192000" cy="175098"/>
          </a:xfrm>
          <a:prstGeom prst="rect">
            <a:avLst/>
          </a:prstGeom>
          <a:solidFill>
            <a:srgbClr val="E425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42529"/>
              </a:solidFill>
            </a:endParaRPr>
          </a:p>
        </p:txBody>
      </p:sp>
    </p:spTree>
    <p:extLst>
      <p:ext uri="{BB962C8B-B14F-4D97-AF65-F5344CB8AC3E}">
        <p14:creationId xmlns:p14="http://schemas.microsoft.com/office/powerpoint/2010/main" val="296881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517783"/>
            <a:ext cx="10515600" cy="882907"/>
          </a:xfrm>
          <a:prstGeom prst="rect">
            <a:avLst/>
          </a:prstGeom>
          <a:noFill/>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631092"/>
            <a:ext cx="10515600" cy="4545871"/>
          </a:xfrm>
          <a:prstGeom prst="rect">
            <a:avLst/>
          </a:prstGeom>
        </p:spPr>
        <p:txBody>
          <a:bodyPr vert="horz" lIns="91440" tIns="45720" rIns="91440" bIns="45720" rtlCol="0">
            <a:normAutofit/>
          </a:bodyPr>
          <a:lstStyle/>
          <a:p>
            <a:pPr lvl="0"/>
            <a:r>
              <a:rPr lang="en-US" dirty="0"/>
              <a:t>Click to edit Master text styles</a:t>
            </a:r>
          </a:p>
          <a:p>
            <a:pPr lvl="1"/>
            <a:r>
              <a:rPr lang="en-US" dirty="0"/>
              <a:t>First level</a:t>
            </a:r>
          </a:p>
          <a:p>
            <a:pPr lvl="2"/>
            <a:r>
              <a:rPr lang="en-US" dirty="0"/>
              <a:t>Second level</a:t>
            </a:r>
          </a:p>
          <a:p>
            <a:pPr lvl="3"/>
            <a:r>
              <a:rPr lang="en-US" dirty="0"/>
              <a:t>Third level</a:t>
            </a:r>
          </a:p>
          <a:p>
            <a:pPr lvl="4"/>
            <a:r>
              <a:rPr lang="en-US" dirty="0"/>
              <a:t>Fourth level</a:t>
            </a:r>
          </a:p>
        </p:txBody>
      </p:sp>
    </p:spTree>
    <p:extLst>
      <p:ext uri="{BB962C8B-B14F-4D97-AF65-F5344CB8AC3E}">
        <p14:creationId xmlns:p14="http://schemas.microsoft.com/office/powerpoint/2010/main" val="3537009320"/>
      </p:ext>
    </p:extLst>
  </p:cSld>
  <p:clrMap bg1="lt1" tx1="dk1" bg2="lt2" tx2="dk2" accent1="accent1" accent2="accent2" accent3="accent3" accent4="accent4" accent5="accent5" accent6="accent6" hlink="hlink" folHlink="folHlink"/>
  <p:sldLayoutIdLst>
    <p:sldLayoutId id="2147483673" r:id="rId1"/>
    <p:sldLayoutId id="2147483685" r:id="rId2"/>
    <p:sldLayoutId id="2147483675" r:id="rId3"/>
    <p:sldLayoutId id="2147483687" r:id="rId4"/>
    <p:sldLayoutId id="2147483688" r:id="rId5"/>
    <p:sldLayoutId id="2147483689" r:id="rId6"/>
    <p:sldLayoutId id="2147483690" r:id="rId7"/>
    <p:sldLayoutId id="2147483674" r:id="rId8"/>
    <p:sldLayoutId id="2147483676" r:id="rId9"/>
    <p:sldLayoutId id="2147483686" r:id="rId10"/>
    <p:sldLayoutId id="2147483677" r:id="rId11"/>
    <p:sldLayoutId id="2147483678" r:id="rId12"/>
    <p:sldLayoutId id="2147483679" r:id="rId13"/>
    <p:sldLayoutId id="2147483692" r:id="rId14"/>
  </p:sldLayoutIdLst>
  <p:txStyles>
    <p:titleStyle>
      <a:lvl1pPr algn="l" defTabSz="914400" rtl="0" eaLnBrk="1" latinLnBrk="0" hangingPunct="1">
        <a:lnSpc>
          <a:spcPct val="90000"/>
        </a:lnSpc>
        <a:spcBef>
          <a:spcPct val="0"/>
        </a:spcBef>
        <a:buNone/>
        <a:defRPr sz="4400" b="1" kern="1200">
          <a:solidFill>
            <a:srgbClr val="6CA8DB"/>
          </a:solidFill>
          <a:latin typeface="Avenir Roman" panose="02000503020000020003" pitchFamily="2" charset="0"/>
          <a:ea typeface="Open Sans" panose="020B0606030504020204" pitchFamily="34" charset="0"/>
          <a:cs typeface="Open Sans" panose="020B06060305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2pPr>
      <a:lvl3pPr marL="1257300" indent="-342900" algn="l" defTabSz="914400" rtl="0" eaLnBrk="1" latinLnBrk="0" hangingPunct="1">
        <a:lnSpc>
          <a:spcPct val="90000"/>
        </a:lnSpc>
        <a:spcBef>
          <a:spcPts val="500"/>
        </a:spcBef>
        <a:buFont typeface="Courier New" panose="02070309020205020404" pitchFamily="49" charset="0"/>
        <a:buChar char="o"/>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3pPr>
      <a:lvl4pPr marL="1657350" indent="-285750" algn="l" defTabSz="914400" rtl="0" eaLnBrk="1" latinLnBrk="0" hangingPunct="1">
        <a:lnSpc>
          <a:spcPct val="90000"/>
        </a:lnSpc>
        <a:spcBef>
          <a:spcPts val="500"/>
        </a:spcBef>
        <a:buFont typeface="Wingdings" pitchFamily="2" charset="2"/>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secure.datafinch.com/"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hyperlink" Target="mailto:Support@datafinch.com"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dftcatalyst.zendesk.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6.jp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a:t>ABA Data Collection and Management </a:t>
            </a:r>
          </a:p>
          <a:p>
            <a:endParaRPr lang="en-US" dirty="0"/>
          </a:p>
          <a:p>
            <a:endParaRPr lang="en-US" dirty="0"/>
          </a:p>
          <a:p>
            <a:endParaRPr lang="en-US" dirty="0"/>
          </a:p>
        </p:txBody>
      </p:sp>
      <p:sp>
        <p:nvSpPr>
          <p:cNvPr id="7" name="Title 6"/>
          <p:cNvSpPr>
            <a:spLocks noGrp="1"/>
          </p:cNvSpPr>
          <p:nvPr>
            <p:ph type="title"/>
          </p:nvPr>
        </p:nvSpPr>
        <p:spPr/>
        <p:txBody>
          <a:bodyPr>
            <a:normAutofit/>
          </a:bodyPr>
          <a:lstStyle/>
          <a:p>
            <a:pPr algn="ctr"/>
            <a:r>
              <a:rPr lang="en-US" sz="4800" dirty="0"/>
              <a:t>Catalyst</a:t>
            </a:r>
          </a:p>
        </p:txBody>
      </p:sp>
      <p:pic>
        <p:nvPicPr>
          <p:cNvPr id="10" name="Picture Placeholder 7">
            <a:extLst>
              <a:ext uri="{FF2B5EF4-FFF2-40B4-BE49-F238E27FC236}">
                <a16:creationId xmlns:a16="http://schemas.microsoft.com/office/drawing/2014/main" id="{1DFCF048-D72D-5B4D-97AE-6EBE0089140A}"/>
              </a:ext>
            </a:extLst>
          </p:cNvPr>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l="8839" r="8839"/>
          <a:stretch/>
        </p:blipFill>
        <p:spPr/>
      </p:pic>
      <p:pic>
        <p:nvPicPr>
          <p:cNvPr id="11" name="Picture 10"/>
          <p:cNvPicPr>
            <a:picLocks noChangeAspect="1"/>
          </p:cNvPicPr>
          <p:nvPr/>
        </p:nvPicPr>
        <p:blipFill>
          <a:blip r:embed="rId4"/>
          <a:stretch>
            <a:fillRect/>
          </a:stretch>
        </p:blipFill>
        <p:spPr>
          <a:xfrm>
            <a:off x="908929" y="3668984"/>
            <a:ext cx="1685925" cy="590550"/>
          </a:xfrm>
          <a:prstGeom prst="rect">
            <a:avLst/>
          </a:prstGeom>
        </p:spPr>
      </p:pic>
      <p:pic>
        <p:nvPicPr>
          <p:cNvPr id="3" name="Picture 2">
            <a:extLst>
              <a:ext uri="{FF2B5EF4-FFF2-40B4-BE49-F238E27FC236}">
                <a16:creationId xmlns:a16="http://schemas.microsoft.com/office/drawing/2014/main" id="{C52A33B1-9088-49A6-A290-F497CF5996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885856"/>
            <a:ext cx="3685345" cy="825910"/>
          </a:xfrm>
          <a:prstGeom prst="rect">
            <a:avLst/>
          </a:prstGeom>
        </p:spPr>
      </p:pic>
      <p:pic>
        <p:nvPicPr>
          <p:cNvPr id="1026" name="Picture 2" descr="Advances Learning Center">
            <a:extLst>
              <a:ext uri="{FF2B5EF4-FFF2-40B4-BE49-F238E27FC236}">
                <a16:creationId xmlns:a16="http://schemas.microsoft.com/office/drawing/2014/main" id="{DE944CF7-151F-4DA1-BAF2-5EB85631D8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111" y="4492026"/>
            <a:ext cx="2379559" cy="1210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483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55CC8AE-167F-46B0-8846-74B7AEC835A2}"/>
              </a:ext>
            </a:extLst>
          </p:cNvPr>
          <p:cNvPicPr/>
          <p:nvPr/>
        </p:nvPicPr>
        <p:blipFill>
          <a:blip r:embed="rId3" cstate="print"/>
          <a:srcRect/>
          <a:stretch>
            <a:fillRect/>
          </a:stretch>
        </p:blipFill>
        <p:spPr bwMode="auto">
          <a:xfrm>
            <a:off x="2378746" y="1131463"/>
            <a:ext cx="7434507" cy="5497927"/>
          </a:xfrm>
          <a:prstGeom prst="rect">
            <a:avLst/>
          </a:prstGeom>
          <a:noFill/>
          <a:ln w="9525">
            <a:noFill/>
            <a:miter lim="800000"/>
            <a:headEnd/>
            <a:tailEnd/>
          </a:ln>
        </p:spPr>
      </p:pic>
      <p:sp>
        <p:nvSpPr>
          <p:cNvPr id="2" name="Title 1">
            <a:extLst>
              <a:ext uri="{FF2B5EF4-FFF2-40B4-BE49-F238E27FC236}">
                <a16:creationId xmlns:a16="http://schemas.microsoft.com/office/drawing/2014/main" id="{B761F058-DAD7-754A-AC84-4B88D643B3E2}"/>
              </a:ext>
            </a:extLst>
          </p:cNvPr>
          <p:cNvSpPr>
            <a:spLocks noGrp="1"/>
          </p:cNvSpPr>
          <p:nvPr>
            <p:ph type="title"/>
          </p:nvPr>
        </p:nvSpPr>
        <p:spPr>
          <a:xfrm>
            <a:off x="803030" y="473625"/>
            <a:ext cx="10515600" cy="882907"/>
          </a:xfrm>
        </p:spPr>
        <p:txBody>
          <a:bodyPr/>
          <a:lstStyle/>
          <a:p>
            <a:r>
              <a:rPr lang="en-US" dirty="0"/>
              <a:t>Catalyst: Client’s Home Screen </a:t>
            </a:r>
          </a:p>
        </p:txBody>
      </p:sp>
      <p:sp>
        <p:nvSpPr>
          <p:cNvPr id="8" name="TextBox 7">
            <a:extLst>
              <a:ext uri="{FF2B5EF4-FFF2-40B4-BE49-F238E27FC236}">
                <a16:creationId xmlns:a16="http://schemas.microsoft.com/office/drawing/2014/main" id="{4AD1D515-5D30-4649-845D-680AB7469D21}"/>
              </a:ext>
            </a:extLst>
          </p:cNvPr>
          <p:cNvSpPr txBox="1"/>
          <p:nvPr/>
        </p:nvSpPr>
        <p:spPr>
          <a:xfrm>
            <a:off x="772685" y="1483455"/>
            <a:ext cx="1834662" cy="382480"/>
          </a:xfrm>
          <a:prstGeom prst="rect">
            <a:avLst/>
          </a:prstGeom>
          <a:noFill/>
        </p:spPr>
        <p:txBody>
          <a:bodyPr wrap="square" rtlCol="0">
            <a:spAutoFit/>
          </a:bodyPr>
          <a:lstStyle/>
          <a:p>
            <a:r>
              <a:rPr lang="en-US" dirty="0"/>
              <a:t>Client Code</a:t>
            </a:r>
          </a:p>
        </p:txBody>
      </p:sp>
      <p:sp>
        <p:nvSpPr>
          <p:cNvPr id="9" name="TextBox 8">
            <a:extLst>
              <a:ext uri="{FF2B5EF4-FFF2-40B4-BE49-F238E27FC236}">
                <a16:creationId xmlns:a16="http://schemas.microsoft.com/office/drawing/2014/main" id="{5DCAD40F-9A5E-1947-ADEC-D4C4A8DA5368}"/>
              </a:ext>
            </a:extLst>
          </p:cNvPr>
          <p:cNvSpPr txBox="1"/>
          <p:nvPr/>
        </p:nvSpPr>
        <p:spPr>
          <a:xfrm>
            <a:off x="5291620" y="2064481"/>
            <a:ext cx="2764240" cy="369332"/>
          </a:xfrm>
          <a:prstGeom prst="rect">
            <a:avLst/>
          </a:prstGeom>
          <a:noFill/>
        </p:spPr>
        <p:txBody>
          <a:bodyPr wrap="square" rtlCol="0">
            <a:spAutoFit/>
          </a:bodyPr>
          <a:lstStyle/>
          <a:p>
            <a:r>
              <a:rPr lang="en-US" dirty="0"/>
              <a:t>Current programs/targets</a:t>
            </a:r>
          </a:p>
        </p:txBody>
      </p:sp>
      <p:sp>
        <p:nvSpPr>
          <p:cNvPr id="10" name="Right Arrow 9">
            <a:extLst>
              <a:ext uri="{FF2B5EF4-FFF2-40B4-BE49-F238E27FC236}">
                <a16:creationId xmlns:a16="http://schemas.microsoft.com/office/drawing/2014/main" id="{92C9CC7B-D07A-C142-9FE7-CEF9887EC4C6}"/>
              </a:ext>
            </a:extLst>
          </p:cNvPr>
          <p:cNvSpPr/>
          <p:nvPr/>
        </p:nvSpPr>
        <p:spPr>
          <a:xfrm rot="10800000">
            <a:off x="4194467" y="2086513"/>
            <a:ext cx="1090246" cy="2879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303471D-DFB0-224F-87EB-FCD301B60202}"/>
              </a:ext>
            </a:extLst>
          </p:cNvPr>
          <p:cNvSpPr txBox="1"/>
          <p:nvPr/>
        </p:nvSpPr>
        <p:spPr>
          <a:xfrm>
            <a:off x="5291620" y="3223581"/>
            <a:ext cx="2764240" cy="369332"/>
          </a:xfrm>
          <a:prstGeom prst="rect">
            <a:avLst/>
          </a:prstGeom>
          <a:noFill/>
        </p:spPr>
        <p:txBody>
          <a:bodyPr wrap="square" rtlCol="0">
            <a:spAutoFit/>
          </a:bodyPr>
          <a:lstStyle/>
          <a:p>
            <a:r>
              <a:rPr lang="en-US" dirty="0"/>
              <a:t>Future programs/targets</a:t>
            </a:r>
          </a:p>
        </p:txBody>
      </p:sp>
      <p:sp>
        <p:nvSpPr>
          <p:cNvPr id="15" name="TextBox 14">
            <a:extLst>
              <a:ext uri="{FF2B5EF4-FFF2-40B4-BE49-F238E27FC236}">
                <a16:creationId xmlns:a16="http://schemas.microsoft.com/office/drawing/2014/main" id="{48323F61-C637-2843-ACE8-4384F39A163A}"/>
              </a:ext>
            </a:extLst>
          </p:cNvPr>
          <p:cNvSpPr txBox="1"/>
          <p:nvPr/>
        </p:nvSpPr>
        <p:spPr>
          <a:xfrm>
            <a:off x="5291620" y="3743521"/>
            <a:ext cx="4136378" cy="369332"/>
          </a:xfrm>
          <a:prstGeom prst="rect">
            <a:avLst/>
          </a:prstGeom>
          <a:noFill/>
        </p:spPr>
        <p:txBody>
          <a:bodyPr wrap="square" rtlCol="0">
            <a:spAutoFit/>
          </a:bodyPr>
          <a:lstStyle/>
          <a:p>
            <a:r>
              <a:rPr lang="en-US" dirty="0"/>
              <a:t>Previously acquired programs/targets</a:t>
            </a:r>
          </a:p>
        </p:txBody>
      </p:sp>
      <p:sp>
        <p:nvSpPr>
          <p:cNvPr id="16" name="TextBox 15">
            <a:extLst>
              <a:ext uri="{FF2B5EF4-FFF2-40B4-BE49-F238E27FC236}">
                <a16:creationId xmlns:a16="http://schemas.microsoft.com/office/drawing/2014/main" id="{D4F79E7F-969F-114D-B113-9A1DB9E9298B}"/>
              </a:ext>
            </a:extLst>
          </p:cNvPr>
          <p:cNvSpPr txBox="1"/>
          <p:nvPr/>
        </p:nvSpPr>
        <p:spPr>
          <a:xfrm>
            <a:off x="9912948" y="5842285"/>
            <a:ext cx="2128057" cy="646331"/>
          </a:xfrm>
          <a:prstGeom prst="rect">
            <a:avLst/>
          </a:prstGeom>
          <a:noFill/>
        </p:spPr>
        <p:txBody>
          <a:bodyPr wrap="square" rtlCol="0">
            <a:spAutoFit/>
          </a:bodyPr>
          <a:lstStyle/>
          <a:p>
            <a:r>
              <a:rPr lang="en-US" dirty="0"/>
              <a:t>Fluency/Rate/ Frequency data</a:t>
            </a:r>
          </a:p>
        </p:txBody>
      </p:sp>
      <p:sp>
        <p:nvSpPr>
          <p:cNvPr id="20" name="TextBox 19">
            <a:extLst>
              <a:ext uri="{FF2B5EF4-FFF2-40B4-BE49-F238E27FC236}">
                <a16:creationId xmlns:a16="http://schemas.microsoft.com/office/drawing/2014/main" id="{875BD3B4-1D27-4D2F-BB6B-39BBF1E6CCDC}"/>
              </a:ext>
            </a:extLst>
          </p:cNvPr>
          <p:cNvSpPr txBox="1"/>
          <p:nvPr/>
        </p:nvSpPr>
        <p:spPr>
          <a:xfrm>
            <a:off x="5291620" y="2577985"/>
            <a:ext cx="4233401" cy="646331"/>
          </a:xfrm>
          <a:prstGeom prst="rect">
            <a:avLst/>
          </a:prstGeom>
          <a:noFill/>
        </p:spPr>
        <p:txBody>
          <a:bodyPr wrap="square" rtlCol="0">
            <a:spAutoFit/>
          </a:bodyPr>
          <a:lstStyle/>
          <a:p>
            <a:r>
              <a:rPr lang="en-US" dirty="0"/>
              <a:t>Playlist for specific programs/targets, </a:t>
            </a:r>
          </a:p>
          <a:p>
            <a:r>
              <a:rPr lang="en-US" i="1" dirty="0"/>
              <a:t>if applicable</a:t>
            </a:r>
          </a:p>
        </p:txBody>
      </p:sp>
      <p:sp>
        <p:nvSpPr>
          <p:cNvPr id="21" name="Right Arrow 9">
            <a:extLst>
              <a:ext uri="{FF2B5EF4-FFF2-40B4-BE49-F238E27FC236}">
                <a16:creationId xmlns:a16="http://schemas.microsoft.com/office/drawing/2014/main" id="{5797F2F1-F789-4EB0-9021-7B9C129DE51F}"/>
              </a:ext>
            </a:extLst>
          </p:cNvPr>
          <p:cNvSpPr/>
          <p:nvPr/>
        </p:nvSpPr>
        <p:spPr>
          <a:xfrm rot="10800000">
            <a:off x="4194467" y="2618685"/>
            <a:ext cx="1090246" cy="2879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9">
            <a:extLst>
              <a:ext uri="{FF2B5EF4-FFF2-40B4-BE49-F238E27FC236}">
                <a16:creationId xmlns:a16="http://schemas.microsoft.com/office/drawing/2014/main" id="{1CD87D14-A616-4A7B-B7D2-6AF1BBDD3664}"/>
              </a:ext>
            </a:extLst>
          </p:cNvPr>
          <p:cNvSpPr/>
          <p:nvPr/>
        </p:nvSpPr>
        <p:spPr>
          <a:xfrm rot="10800000">
            <a:off x="4194468" y="3242810"/>
            <a:ext cx="1090246" cy="2879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9">
            <a:extLst>
              <a:ext uri="{FF2B5EF4-FFF2-40B4-BE49-F238E27FC236}">
                <a16:creationId xmlns:a16="http://schemas.microsoft.com/office/drawing/2014/main" id="{A06AD672-E502-416E-80F6-B50B98EFA63F}"/>
              </a:ext>
            </a:extLst>
          </p:cNvPr>
          <p:cNvSpPr/>
          <p:nvPr/>
        </p:nvSpPr>
        <p:spPr>
          <a:xfrm rot="10800000">
            <a:off x="4194468" y="3774983"/>
            <a:ext cx="1090246" cy="2879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9">
            <a:extLst>
              <a:ext uri="{FF2B5EF4-FFF2-40B4-BE49-F238E27FC236}">
                <a16:creationId xmlns:a16="http://schemas.microsoft.com/office/drawing/2014/main" id="{EE44E92D-2CC9-4DFC-B81A-BFEA5D10DF26}"/>
              </a:ext>
            </a:extLst>
          </p:cNvPr>
          <p:cNvSpPr/>
          <p:nvPr/>
        </p:nvSpPr>
        <p:spPr>
          <a:xfrm>
            <a:off x="2062224" y="1530729"/>
            <a:ext cx="1090246" cy="2879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9">
            <a:extLst>
              <a:ext uri="{FF2B5EF4-FFF2-40B4-BE49-F238E27FC236}">
                <a16:creationId xmlns:a16="http://schemas.microsoft.com/office/drawing/2014/main" id="{A6BBF367-5C43-4C3C-B3D6-DA88A5F03F7B}"/>
              </a:ext>
            </a:extLst>
          </p:cNvPr>
          <p:cNvSpPr/>
          <p:nvPr/>
        </p:nvSpPr>
        <p:spPr>
          <a:xfrm rot="10800000">
            <a:off x="8035099" y="6003008"/>
            <a:ext cx="1877849" cy="324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926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96B6-A1D4-2841-8F85-06CB5DFB0E82}"/>
              </a:ext>
            </a:extLst>
          </p:cNvPr>
          <p:cNvSpPr>
            <a:spLocks noGrp="1"/>
          </p:cNvSpPr>
          <p:nvPr>
            <p:ph type="title"/>
          </p:nvPr>
        </p:nvSpPr>
        <p:spPr/>
        <p:txBody>
          <a:bodyPr/>
          <a:lstStyle/>
          <a:p>
            <a:r>
              <a:rPr lang="en-US" dirty="0"/>
              <a:t>Running Session!</a:t>
            </a:r>
          </a:p>
        </p:txBody>
      </p:sp>
      <p:pic>
        <p:nvPicPr>
          <p:cNvPr id="4" name="Content Placeholder 3">
            <a:extLst>
              <a:ext uri="{FF2B5EF4-FFF2-40B4-BE49-F238E27FC236}">
                <a16:creationId xmlns:a16="http://schemas.microsoft.com/office/drawing/2014/main" id="{837CA0FE-67EB-DA44-B6A4-398AE55ACD64}"/>
              </a:ext>
            </a:extLst>
          </p:cNvPr>
          <p:cNvPicPr>
            <a:picLocks noGrp="1"/>
          </p:cNvPicPr>
          <p:nvPr>
            <p:ph idx="1"/>
          </p:nvPr>
        </p:nvPicPr>
        <p:blipFill>
          <a:blip r:embed="rId2" cstate="print"/>
          <a:srcRect/>
          <a:stretch>
            <a:fillRect/>
          </a:stretch>
        </p:blipFill>
        <p:spPr bwMode="auto">
          <a:xfrm>
            <a:off x="3094892" y="1762989"/>
            <a:ext cx="6277707" cy="4549887"/>
          </a:xfrm>
          <a:prstGeom prst="rect">
            <a:avLst/>
          </a:prstGeom>
          <a:noFill/>
          <a:ln w="9525">
            <a:noFill/>
            <a:miter lim="800000"/>
            <a:headEnd/>
            <a:tailEnd/>
          </a:ln>
        </p:spPr>
      </p:pic>
      <p:sp>
        <p:nvSpPr>
          <p:cNvPr id="7" name="Right Arrow 6">
            <a:extLst>
              <a:ext uri="{FF2B5EF4-FFF2-40B4-BE49-F238E27FC236}">
                <a16:creationId xmlns:a16="http://schemas.microsoft.com/office/drawing/2014/main" id="{D0513760-96B8-0F44-99AA-17C93D3099BF}"/>
              </a:ext>
            </a:extLst>
          </p:cNvPr>
          <p:cNvSpPr/>
          <p:nvPr/>
        </p:nvSpPr>
        <p:spPr>
          <a:xfrm rot="20622305">
            <a:off x="2215891" y="2133514"/>
            <a:ext cx="1146602" cy="2333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TextBox 8">
            <a:extLst>
              <a:ext uri="{FF2B5EF4-FFF2-40B4-BE49-F238E27FC236}">
                <a16:creationId xmlns:a16="http://schemas.microsoft.com/office/drawing/2014/main" id="{BE3CE317-DD5B-8F47-B941-F7F3E3DF40D4}"/>
              </a:ext>
            </a:extLst>
          </p:cNvPr>
          <p:cNvSpPr txBox="1"/>
          <p:nvPr/>
        </p:nvSpPr>
        <p:spPr>
          <a:xfrm>
            <a:off x="21884" y="2235819"/>
            <a:ext cx="2211102" cy="646331"/>
          </a:xfrm>
          <a:prstGeom prst="rect">
            <a:avLst/>
          </a:prstGeom>
          <a:noFill/>
        </p:spPr>
        <p:txBody>
          <a:bodyPr wrap="square" rtlCol="0">
            <a:spAutoFit/>
          </a:bodyPr>
          <a:lstStyle/>
          <a:p>
            <a:pPr algn="ctr"/>
            <a:r>
              <a:rPr lang="en-US" dirty="0"/>
              <a:t>To go back to client’s home screen </a:t>
            </a:r>
          </a:p>
        </p:txBody>
      </p:sp>
      <p:sp>
        <p:nvSpPr>
          <p:cNvPr id="12" name="Right Arrow 11">
            <a:extLst>
              <a:ext uri="{FF2B5EF4-FFF2-40B4-BE49-F238E27FC236}">
                <a16:creationId xmlns:a16="http://schemas.microsoft.com/office/drawing/2014/main" id="{D0513760-96B8-0F44-99AA-17C93D3099BF}"/>
              </a:ext>
            </a:extLst>
          </p:cNvPr>
          <p:cNvSpPr/>
          <p:nvPr/>
        </p:nvSpPr>
        <p:spPr>
          <a:xfrm>
            <a:off x="1928864" y="1769218"/>
            <a:ext cx="1166028" cy="22542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3" name="TextBox 12">
            <a:extLst>
              <a:ext uri="{FF2B5EF4-FFF2-40B4-BE49-F238E27FC236}">
                <a16:creationId xmlns:a16="http://schemas.microsoft.com/office/drawing/2014/main" id="{BE3CE317-DD5B-8F47-B941-F7F3E3DF40D4}"/>
              </a:ext>
            </a:extLst>
          </p:cNvPr>
          <p:cNvSpPr txBox="1"/>
          <p:nvPr/>
        </p:nvSpPr>
        <p:spPr>
          <a:xfrm>
            <a:off x="455215" y="1724930"/>
            <a:ext cx="2392669" cy="369332"/>
          </a:xfrm>
          <a:prstGeom prst="rect">
            <a:avLst/>
          </a:prstGeom>
          <a:noFill/>
        </p:spPr>
        <p:txBody>
          <a:bodyPr wrap="square" rtlCol="0">
            <a:spAutoFit/>
          </a:bodyPr>
          <a:lstStyle/>
          <a:p>
            <a:r>
              <a:rPr lang="en-US" dirty="0"/>
              <a:t>Exit notebook</a:t>
            </a:r>
          </a:p>
        </p:txBody>
      </p:sp>
    </p:spTree>
    <p:extLst>
      <p:ext uri="{BB962C8B-B14F-4D97-AF65-F5344CB8AC3E}">
        <p14:creationId xmlns:p14="http://schemas.microsoft.com/office/powerpoint/2010/main" val="1580186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B96B6-A1D4-2841-8F85-06CB5DFB0E82}"/>
              </a:ext>
            </a:extLst>
          </p:cNvPr>
          <p:cNvSpPr>
            <a:spLocks noGrp="1"/>
          </p:cNvSpPr>
          <p:nvPr>
            <p:ph type="title"/>
          </p:nvPr>
        </p:nvSpPr>
        <p:spPr/>
        <p:txBody>
          <a:bodyPr/>
          <a:lstStyle/>
          <a:p>
            <a:r>
              <a:rPr lang="en-US" dirty="0"/>
              <a:t>Running Session: Let’s Begin </a:t>
            </a:r>
          </a:p>
        </p:txBody>
      </p:sp>
      <p:pic>
        <p:nvPicPr>
          <p:cNvPr id="4" name="Content Placeholder 3">
            <a:extLst>
              <a:ext uri="{FF2B5EF4-FFF2-40B4-BE49-F238E27FC236}">
                <a16:creationId xmlns:a16="http://schemas.microsoft.com/office/drawing/2014/main" id="{837CA0FE-67EB-DA44-B6A4-398AE55ACD64}"/>
              </a:ext>
            </a:extLst>
          </p:cNvPr>
          <p:cNvPicPr>
            <a:picLocks noGrp="1"/>
          </p:cNvPicPr>
          <p:nvPr>
            <p:ph idx="1"/>
          </p:nvPr>
        </p:nvPicPr>
        <p:blipFill>
          <a:blip r:embed="rId3" cstate="print"/>
          <a:srcRect/>
          <a:stretch>
            <a:fillRect/>
          </a:stretch>
        </p:blipFill>
        <p:spPr bwMode="auto">
          <a:xfrm>
            <a:off x="3094892" y="1762989"/>
            <a:ext cx="6277707" cy="4549887"/>
          </a:xfrm>
          <a:prstGeom prst="rect">
            <a:avLst/>
          </a:prstGeom>
          <a:noFill/>
          <a:ln w="9525">
            <a:noFill/>
            <a:miter lim="800000"/>
            <a:headEnd/>
            <a:tailEnd/>
          </a:ln>
        </p:spPr>
      </p:pic>
      <p:sp>
        <p:nvSpPr>
          <p:cNvPr id="6" name="Right Arrow 5">
            <a:extLst>
              <a:ext uri="{FF2B5EF4-FFF2-40B4-BE49-F238E27FC236}">
                <a16:creationId xmlns:a16="http://schemas.microsoft.com/office/drawing/2014/main" id="{B1E5CC99-7AB2-8642-B9FD-B7CCEB7323E2}"/>
              </a:ext>
            </a:extLst>
          </p:cNvPr>
          <p:cNvSpPr/>
          <p:nvPr/>
        </p:nvSpPr>
        <p:spPr>
          <a:xfrm rot="10800000">
            <a:off x="9321941" y="2019155"/>
            <a:ext cx="1149379" cy="25727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3B4D95-4288-3A46-84B3-9DD785D46126}"/>
              </a:ext>
            </a:extLst>
          </p:cNvPr>
          <p:cNvSpPr txBox="1"/>
          <p:nvPr/>
        </p:nvSpPr>
        <p:spPr>
          <a:xfrm>
            <a:off x="10233630" y="1801717"/>
            <a:ext cx="2046362" cy="1107996"/>
          </a:xfrm>
          <a:prstGeom prst="rect">
            <a:avLst/>
          </a:prstGeom>
          <a:noFill/>
        </p:spPr>
        <p:txBody>
          <a:bodyPr wrap="square" rtlCol="0">
            <a:spAutoFit/>
          </a:bodyPr>
          <a:lstStyle/>
          <a:p>
            <a:pPr algn="ctr"/>
            <a:r>
              <a:rPr lang="en-US" dirty="0"/>
              <a:t>3. Press </a:t>
            </a:r>
            <a:r>
              <a:rPr lang="en-US" sz="2400" b="1" dirty="0">
                <a:solidFill>
                  <a:schemeClr val="accent6"/>
                </a:solidFill>
              </a:rPr>
              <a:t>Start Session </a:t>
            </a:r>
            <a:r>
              <a:rPr lang="en-US" dirty="0"/>
              <a:t>to begin collecting data </a:t>
            </a:r>
          </a:p>
        </p:txBody>
      </p:sp>
      <p:sp>
        <p:nvSpPr>
          <p:cNvPr id="10" name="Right Arrow 9">
            <a:extLst>
              <a:ext uri="{FF2B5EF4-FFF2-40B4-BE49-F238E27FC236}">
                <a16:creationId xmlns:a16="http://schemas.microsoft.com/office/drawing/2014/main" id="{D0513760-96B8-0F44-99AA-17C93D3099BF}"/>
              </a:ext>
            </a:extLst>
          </p:cNvPr>
          <p:cNvSpPr/>
          <p:nvPr/>
        </p:nvSpPr>
        <p:spPr>
          <a:xfrm>
            <a:off x="2164464" y="2241601"/>
            <a:ext cx="1134533" cy="2939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BE3CE317-DD5B-8F47-B941-F7F3E3DF40D4}"/>
              </a:ext>
            </a:extLst>
          </p:cNvPr>
          <p:cNvSpPr txBox="1"/>
          <p:nvPr/>
        </p:nvSpPr>
        <p:spPr>
          <a:xfrm>
            <a:off x="269217" y="2065386"/>
            <a:ext cx="1947258" cy="646331"/>
          </a:xfrm>
          <a:prstGeom prst="rect">
            <a:avLst/>
          </a:prstGeom>
          <a:noFill/>
        </p:spPr>
        <p:txBody>
          <a:bodyPr wrap="square" rtlCol="0">
            <a:spAutoFit/>
          </a:bodyPr>
          <a:lstStyle/>
          <a:p>
            <a:pPr algn="ctr"/>
            <a:r>
              <a:rPr lang="en-US" dirty="0"/>
              <a:t>1. Check </a:t>
            </a:r>
            <a:r>
              <a:rPr lang="en-US" b="1" dirty="0"/>
              <a:t>Massed Trials</a:t>
            </a:r>
            <a:endParaRPr lang="en-US" dirty="0"/>
          </a:p>
        </p:txBody>
      </p:sp>
      <p:sp>
        <p:nvSpPr>
          <p:cNvPr id="13" name="Right Arrow 12">
            <a:extLst>
              <a:ext uri="{FF2B5EF4-FFF2-40B4-BE49-F238E27FC236}">
                <a16:creationId xmlns:a16="http://schemas.microsoft.com/office/drawing/2014/main" id="{D0513760-96B8-0F44-99AA-17C93D3099BF}"/>
              </a:ext>
            </a:extLst>
          </p:cNvPr>
          <p:cNvSpPr/>
          <p:nvPr/>
        </p:nvSpPr>
        <p:spPr>
          <a:xfrm rot="9274735" flipV="1">
            <a:off x="6270036" y="1786140"/>
            <a:ext cx="2015736" cy="3328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4" name="Right Arrow 13">
            <a:extLst>
              <a:ext uri="{FF2B5EF4-FFF2-40B4-BE49-F238E27FC236}">
                <a16:creationId xmlns:a16="http://schemas.microsoft.com/office/drawing/2014/main" id="{D0513760-96B8-0F44-99AA-17C93D3099BF}"/>
              </a:ext>
            </a:extLst>
          </p:cNvPr>
          <p:cNvSpPr/>
          <p:nvPr/>
        </p:nvSpPr>
        <p:spPr>
          <a:xfrm rot="4184362" flipV="1">
            <a:off x="7470247" y="2235360"/>
            <a:ext cx="1956911" cy="30638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5" name="TextBox 14">
            <a:extLst>
              <a:ext uri="{FF2B5EF4-FFF2-40B4-BE49-F238E27FC236}">
                <a16:creationId xmlns:a16="http://schemas.microsoft.com/office/drawing/2014/main" id="{BE3CE317-DD5B-8F47-B941-F7F3E3DF40D4}"/>
              </a:ext>
            </a:extLst>
          </p:cNvPr>
          <p:cNvSpPr txBox="1"/>
          <p:nvPr/>
        </p:nvSpPr>
        <p:spPr>
          <a:xfrm>
            <a:off x="7613715" y="1046441"/>
            <a:ext cx="1963444" cy="646331"/>
          </a:xfrm>
          <a:prstGeom prst="rect">
            <a:avLst/>
          </a:prstGeom>
          <a:noFill/>
        </p:spPr>
        <p:txBody>
          <a:bodyPr wrap="square" rtlCol="0">
            <a:spAutoFit/>
          </a:bodyPr>
          <a:lstStyle/>
          <a:p>
            <a:pPr algn="ctr"/>
            <a:r>
              <a:rPr lang="en-US" dirty="0"/>
              <a:t>2. Select targets to run</a:t>
            </a:r>
          </a:p>
        </p:txBody>
      </p:sp>
    </p:spTree>
    <p:extLst>
      <p:ext uri="{BB962C8B-B14F-4D97-AF65-F5344CB8AC3E}">
        <p14:creationId xmlns:p14="http://schemas.microsoft.com/office/powerpoint/2010/main" val="261954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0" grpId="0" animBg="1"/>
      <p:bldP spid="11" grpId="0"/>
      <p:bldP spid="13" grpId="0" animBg="1"/>
      <p:bldP spid="14"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C66D1-76C4-9D4D-B4F4-90E2E3AE9415}"/>
              </a:ext>
            </a:extLst>
          </p:cNvPr>
          <p:cNvSpPr>
            <a:spLocks noGrp="1"/>
          </p:cNvSpPr>
          <p:nvPr>
            <p:ph type="title"/>
          </p:nvPr>
        </p:nvSpPr>
        <p:spPr/>
        <p:txBody>
          <a:bodyPr/>
          <a:lstStyle/>
          <a:p>
            <a:r>
              <a:rPr lang="en-US" dirty="0"/>
              <a:t>Running Session: The Basics</a:t>
            </a:r>
          </a:p>
        </p:txBody>
      </p:sp>
      <p:pic>
        <p:nvPicPr>
          <p:cNvPr id="4" name="Content Placeholder 3">
            <a:extLst>
              <a:ext uri="{FF2B5EF4-FFF2-40B4-BE49-F238E27FC236}">
                <a16:creationId xmlns:a16="http://schemas.microsoft.com/office/drawing/2014/main" id="{4C67095C-A6C9-A945-BC63-0943522305AF}"/>
              </a:ext>
            </a:extLst>
          </p:cNvPr>
          <p:cNvPicPr>
            <a:picLocks noGrp="1"/>
          </p:cNvPicPr>
          <p:nvPr>
            <p:ph idx="1"/>
          </p:nvPr>
        </p:nvPicPr>
        <p:blipFill>
          <a:blip r:embed="rId2" cstate="print"/>
          <a:srcRect/>
          <a:stretch>
            <a:fillRect/>
          </a:stretch>
        </p:blipFill>
        <p:spPr bwMode="auto">
          <a:xfrm>
            <a:off x="838200" y="1486164"/>
            <a:ext cx="6664569" cy="4848826"/>
          </a:xfrm>
          <a:prstGeom prst="rect">
            <a:avLst/>
          </a:prstGeom>
          <a:noFill/>
          <a:ln w="9525">
            <a:noFill/>
            <a:miter lim="800000"/>
            <a:headEnd/>
            <a:tailEnd/>
          </a:ln>
        </p:spPr>
      </p:pic>
      <p:sp>
        <p:nvSpPr>
          <p:cNvPr id="5" name="TextBox 4">
            <a:extLst>
              <a:ext uri="{FF2B5EF4-FFF2-40B4-BE49-F238E27FC236}">
                <a16:creationId xmlns:a16="http://schemas.microsoft.com/office/drawing/2014/main" id="{42061C8A-DF7C-5A49-8BE5-0E9F58E56C79}"/>
              </a:ext>
            </a:extLst>
          </p:cNvPr>
          <p:cNvSpPr txBox="1"/>
          <p:nvPr/>
        </p:nvSpPr>
        <p:spPr>
          <a:xfrm>
            <a:off x="7527195" y="1598704"/>
            <a:ext cx="4595446" cy="369332"/>
          </a:xfrm>
          <a:prstGeom prst="rect">
            <a:avLst/>
          </a:prstGeom>
          <a:noFill/>
        </p:spPr>
        <p:txBody>
          <a:bodyPr wrap="square" rtlCol="0">
            <a:spAutoFit/>
          </a:bodyPr>
          <a:lstStyle/>
          <a:p>
            <a:r>
              <a:rPr lang="en-US" b="1" dirty="0"/>
              <a:t>SD: </a:t>
            </a:r>
            <a:r>
              <a:rPr lang="en-US" dirty="0"/>
              <a:t>Discriminative Stimulus (SD)/ instruction </a:t>
            </a:r>
            <a:endParaRPr lang="en-US" sz="1400" dirty="0">
              <a:solidFill>
                <a:schemeClr val="accent1"/>
              </a:solidFill>
            </a:endParaRPr>
          </a:p>
        </p:txBody>
      </p:sp>
      <p:sp>
        <p:nvSpPr>
          <p:cNvPr id="7" name="TextBox 6">
            <a:extLst>
              <a:ext uri="{FF2B5EF4-FFF2-40B4-BE49-F238E27FC236}">
                <a16:creationId xmlns:a16="http://schemas.microsoft.com/office/drawing/2014/main" id="{11D1CDE4-5074-8D47-9172-6F3BDFF5E6BE}"/>
              </a:ext>
            </a:extLst>
          </p:cNvPr>
          <p:cNvSpPr txBox="1"/>
          <p:nvPr/>
        </p:nvSpPr>
        <p:spPr>
          <a:xfrm>
            <a:off x="7527195" y="2182140"/>
            <a:ext cx="4056929" cy="1200329"/>
          </a:xfrm>
          <a:prstGeom prst="rect">
            <a:avLst/>
          </a:prstGeom>
          <a:noFill/>
        </p:spPr>
        <p:txBody>
          <a:bodyPr wrap="square" rtlCol="0">
            <a:spAutoFit/>
          </a:bodyPr>
          <a:lstStyle/>
          <a:p>
            <a:r>
              <a:rPr lang="en-US" b="1" dirty="0"/>
              <a:t>Teaching Instructions: </a:t>
            </a:r>
            <a:r>
              <a:rPr lang="en-US" dirty="0"/>
              <a:t>Make sure to read this BEFORE you run the target. This is where you will find information about how to run the target and collect data.</a:t>
            </a:r>
            <a:endParaRPr lang="en-US" sz="1400" dirty="0">
              <a:solidFill>
                <a:schemeClr val="accent1"/>
              </a:solidFill>
            </a:endParaRPr>
          </a:p>
        </p:txBody>
      </p:sp>
      <p:cxnSp>
        <p:nvCxnSpPr>
          <p:cNvPr id="35" name="Straight Arrow Connector 34">
            <a:extLst>
              <a:ext uri="{FF2B5EF4-FFF2-40B4-BE49-F238E27FC236}">
                <a16:creationId xmlns:a16="http://schemas.microsoft.com/office/drawing/2014/main" id="{90DFF72E-7682-C64A-9F03-FB7B139FDAA0}"/>
              </a:ext>
            </a:extLst>
          </p:cNvPr>
          <p:cNvCxnSpPr>
            <a:cxnSpLocks/>
          </p:cNvCxnSpPr>
          <p:nvPr/>
        </p:nvCxnSpPr>
        <p:spPr>
          <a:xfrm>
            <a:off x="4882661" y="1783370"/>
            <a:ext cx="262010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D4DACEC-019C-B74D-BCFF-90E5C31C31F3}"/>
              </a:ext>
            </a:extLst>
          </p:cNvPr>
          <p:cNvCxnSpPr>
            <a:cxnSpLocks/>
          </p:cNvCxnSpPr>
          <p:nvPr/>
        </p:nvCxnSpPr>
        <p:spPr>
          <a:xfrm>
            <a:off x="4507523" y="2358921"/>
            <a:ext cx="299524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84EAC94B-67D5-F54A-A7F1-9739C1EE0CC8}"/>
              </a:ext>
            </a:extLst>
          </p:cNvPr>
          <p:cNvCxnSpPr>
            <a:cxnSpLocks/>
          </p:cNvCxnSpPr>
          <p:nvPr/>
        </p:nvCxnSpPr>
        <p:spPr>
          <a:xfrm>
            <a:off x="4880498" y="3487239"/>
            <a:ext cx="2622270" cy="211040"/>
          </a:xfrm>
          <a:prstGeom prst="bentConnector3">
            <a:avLst>
              <a:gd name="adj1" fmla="val 44834"/>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4170484" y="3529655"/>
            <a:ext cx="6923738" cy="1305946"/>
            <a:chOff x="4170484" y="3529655"/>
            <a:chExt cx="6923738" cy="1305946"/>
          </a:xfrm>
        </p:grpSpPr>
        <p:sp>
          <p:nvSpPr>
            <p:cNvPr id="9" name="TextBox 8">
              <a:extLst>
                <a:ext uri="{FF2B5EF4-FFF2-40B4-BE49-F238E27FC236}">
                  <a16:creationId xmlns:a16="http://schemas.microsoft.com/office/drawing/2014/main" id="{C51C8F5C-ECA8-E44A-BA94-881463DF9DA0}"/>
                </a:ext>
              </a:extLst>
            </p:cNvPr>
            <p:cNvSpPr txBox="1"/>
            <p:nvPr/>
          </p:nvSpPr>
          <p:spPr>
            <a:xfrm>
              <a:off x="7488137" y="3529655"/>
              <a:ext cx="3591454" cy="646331"/>
            </a:xfrm>
            <a:prstGeom prst="rect">
              <a:avLst/>
            </a:prstGeom>
            <a:noFill/>
          </p:spPr>
          <p:txBody>
            <a:bodyPr wrap="square" rtlCol="0">
              <a:spAutoFit/>
            </a:bodyPr>
            <a:lstStyle/>
            <a:p>
              <a:r>
                <a:rPr lang="en-US" b="1" dirty="0"/>
                <a:t>Prompt Delay: </a:t>
              </a:r>
              <a:r>
                <a:rPr lang="en-US" dirty="0"/>
                <a:t>How long to wait before you prompt</a:t>
              </a:r>
              <a:endParaRPr lang="en-US" sz="1400" dirty="0">
                <a:solidFill>
                  <a:schemeClr val="accent1"/>
                </a:solidFill>
              </a:endParaRPr>
            </a:p>
          </p:txBody>
        </p:sp>
        <p:cxnSp>
          <p:nvCxnSpPr>
            <p:cNvPr id="22" name="Elbow Connector 21">
              <a:extLst>
                <a:ext uri="{FF2B5EF4-FFF2-40B4-BE49-F238E27FC236}">
                  <a16:creationId xmlns:a16="http://schemas.microsoft.com/office/drawing/2014/main" id="{84EAC94B-67D5-F54A-A7F1-9739C1EE0CC8}"/>
                </a:ext>
              </a:extLst>
            </p:cNvPr>
            <p:cNvCxnSpPr>
              <a:cxnSpLocks/>
            </p:cNvCxnSpPr>
            <p:nvPr/>
          </p:nvCxnSpPr>
          <p:spPr>
            <a:xfrm>
              <a:off x="4170484" y="3714857"/>
              <a:ext cx="3332284" cy="662948"/>
            </a:xfrm>
            <a:prstGeom prst="bentConnector3">
              <a:avLst>
                <a:gd name="adj1" fmla="val 50000"/>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1C8F5C-ECA8-E44A-BA94-881463DF9DA0}"/>
                </a:ext>
              </a:extLst>
            </p:cNvPr>
            <p:cNvSpPr txBox="1"/>
            <p:nvPr/>
          </p:nvSpPr>
          <p:spPr>
            <a:xfrm>
              <a:off x="7502768" y="4189270"/>
              <a:ext cx="3591454" cy="646331"/>
            </a:xfrm>
            <a:prstGeom prst="rect">
              <a:avLst/>
            </a:prstGeom>
            <a:noFill/>
          </p:spPr>
          <p:txBody>
            <a:bodyPr wrap="square" rtlCol="0">
              <a:spAutoFit/>
            </a:bodyPr>
            <a:lstStyle/>
            <a:p>
              <a:r>
                <a:rPr lang="en-US" b="1" dirty="0"/>
                <a:t>Previous Trial: </a:t>
              </a:r>
              <a:r>
                <a:rPr lang="en-US" dirty="0"/>
                <a:t>Quick reference of last data collected</a:t>
              </a:r>
              <a:endParaRPr lang="en-US" sz="1400" dirty="0">
                <a:solidFill>
                  <a:schemeClr val="accent1"/>
                </a:solidFill>
              </a:endParaRPr>
            </a:p>
          </p:txBody>
        </p:sp>
      </p:grpSp>
      <p:cxnSp>
        <p:nvCxnSpPr>
          <p:cNvPr id="14" name="Straight Arrow Connector 13">
            <a:extLst>
              <a:ext uri="{FF2B5EF4-FFF2-40B4-BE49-F238E27FC236}">
                <a16:creationId xmlns:a16="http://schemas.microsoft.com/office/drawing/2014/main" id="{90DFF72E-7682-C64A-9F03-FB7B139FDAA0}"/>
              </a:ext>
            </a:extLst>
          </p:cNvPr>
          <p:cNvCxnSpPr>
            <a:cxnSpLocks/>
          </p:cNvCxnSpPr>
          <p:nvPr/>
        </p:nvCxnSpPr>
        <p:spPr>
          <a:xfrm flipH="1">
            <a:off x="516467" y="2466348"/>
            <a:ext cx="64346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2061C8A-DF7C-5A49-8BE5-0E9F58E56C79}"/>
              </a:ext>
            </a:extLst>
          </p:cNvPr>
          <p:cNvSpPr txBox="1"/>
          <p:nvPr/>
        </p:nvSpPr>
        <p:spPr>
          <a:xfrm rot="16200000">
            <a:off x="-373835" y="2304339"/>
            <a:ext cx="1411271" cy="369332"/>
          </a:xfrm>
          <a:prstGeom prst="rect">
            <a:avLst/>
          </a:prstGeom>
          <a:noFill/>
        </p:spPr>
        <p:txBody>
          <a:bodyPr wrap="square" rtlCol="0">
            <a:spAutoFit/>
          </a:bodyPr>
          <a:lstStyle/>
          <a:p>
            <a:r>
              <a:rPr lang="en-US" b="1" dirty="0"/>
              <a:t>Select Target</a:t>
            </a:r>
            <a:endParaRPr lang="en-US" sz="1400" dirty="0">
              <a:solidFill>
                <a:schemeClr val="accent1"/>
              </a:solidFill>
            </a:endParaRPr>
          </a:p>
        </p:txBody>
      </p:sp>
    </p:spTree>
    <p:extLst>
      <p:ext uri="{BB962C8B-B14F-4D97-AF65-F5344CB8AC3E}">
        <p14:creationId xmlns:p14="http://schemas.microsoft.com/office/powerpoint/2010/main" val="1026345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Types of Data Collection in Catalyst</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3739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Trial/Opportunity Based Data Collection </a:t>
            </a:r>
          </a:p>
        </p:txBody>
      </p:sp>
      <p:sp>
        <p:nvSpPr>
          <p:cNvPr id="3" name="Content Placeholder 2"/>
          <p:cNvSpPr>
            <a:spLocks noGrp="1"/>
          </p:cNvSpPr>
          <p:nvPr>
            <p:ph idx="1"/>
          </p:nvPr>
        </p:nvSpPr>
        <p:spPr>
          <a:xfrm>
            <a:off x="838200" y="1785258"/>
            <a:ext cx="10515600" cy="4481750"/>
          </a:xfrm>
        </p:spPr>
        <p:txBody>
          <a:bodyPr/>
          <a:lstStyle/>
          <a:p>
            <a:pPr marL="285750" lvl="0" indent="-285750">
              <a:buFont typeface="Arial" panose="020B0604020202020204" pitchFamily="34" charset="0"/>
              <a:buChar char="•"/>
            </a:pPr>
            <a:r>
              <a:rPr lang="en-US" b="1" dirty="0"/>
              <a:t>Discrete Trial/Opportunity: </a:t>
            </a:r>
            <a:r>
              <a:rPr lang="en-US" dirty="0"/>
              <a:t>Used when the client has the opportunity to be correct or incorrect (e.g., following directions, listener responding, responding to greetings, etc.)</a:t>
            </a:r>
          </a:p>
          <a:p>
            <a:pPr marL="285750" lvl="0" indent="-285750">
              <a:buFont typeface="Arial" panose="020B0604020202020204" pitchFamily="34" charset="0"/>
              <a:buChar char="•"/>
            </a:pPr>
            <a:r>
              <a:rPr lang="en-US" b="1" dirty="0"/>
              <a:t>Data reported: </a:t>
            </a:r>
            <a:r>
              <a:rPr lang="en-US" dirty="0"/>
              <a:t>as a percentage (%), record the number of times a behavior occurs over the total number of opportunities presented</a:t>
            </a:r>
          </a:p>
          <a:p>
            <a:pPr marL="285750" lvl="0" indent="-285750">
              <a:buFont typeface="Arial" panose="020B0604020202020204" pitchFamily="34" charset="0"/>
              <a:buChar char="•"/>
            </a:pPr>
            <a:r>
              <a:rPr lang="en-US" b="1" dirty="0"/>
              <a:t>How to calculate: </a:t>
            </a:r>
            <a:r>
              <a:rPr lang="en-US" dirty="0"/>
              <a:t>Total number of correct responses divided by total opportunities presented, multiplied by 100</a:t>
            </a:r>
          </a:p>
          <a:p>
            <a:endParaRPr lang="en-US" dirty="0"/>
          </a:p>
          <a:p>
            <a:endParaRPr lang="en-US" dirty="0"/>
          </a:p>
          <a:p>
            <a:endParaRPr lang="en-US" dirty="0"/>
          </a:p>
          <a:p>
            <a:endParaRPr lang="en-US" dirty="0"/>
          </a:p>
          <a:p>
            <a:pPr lvl="0"/>
            <a:r>
              <a:rPr lang="en-US" sz="2800" b="1" dirty="0">
                <a:solidFill>
                  <a:srgbClr val="00B0F0"/>
                </a:solidFill>
                <a:latin typeface="Avenir Roman" panose="02000503020000020003"/>
              </a:rPr>
              <a:t>Active Student Responding!  What’s a real-life example/behavior YOU engage in measured by percent of opportunity? </a:t>
            </a:r>
            <a:r>
              <a:rPr lang="en-US" sz="2800" b="1" dirty="0">
                <a:solidFill>
                  <a:srgbClr val="00B0F0"/>
                </a:solidFill>
                <a:latin typeface="Avenir Roman" panose="02000503020000020003"/>
                <a:sym typeface="Wingdings" panose="05000000000000000000" pitchFamily="2" charset="2"/>
              </a:rPr>
              <a:t> </a:t>
            </a:r>
            <a:endParaRPr lang="en-US" sz="2800" b="1" dirty="0">
              <a:solidFill>
                <a:srgbClr val="00B0F0"/>
              </a:solidFill>
              <a:latin typeface="Avenir Roman" panose="02000503020000020003"/>
            </a:endParaRPr>
          </a:p>
          <a:p>
            <a:endParaRPr lang="en-US" dirty="0"/>
          </a:p>
        </p:txBody>
      </p:sp>
      <p:grpSp>
        <p:nvGrpSpPr>
          <p:cNvPr id="8" name="Group 7">
            <a:extLst>
              <a:ext uri="{FF2B5EF4-FFF2-40B4-BE49-F238E27FC236}">
                <a16:creationId xmlns:a16="http://schemas.microsoft.com/office/drawing/2014/main" id="{503B3C19-11D3-4E25-8EAD-EF784C4198CF}"/>
              </a:ext>
            </a:extLst>
          </p:cNvPr>
          <p:cNvGrpSpPr/>
          <p:nvPr/>
        </p:nvGrpSpPr>
        <p:grpSpPr>
          <a:xfrm>
            <a:off x="3177744" y="3672190"/>
            <a:ext cx="5458139" cy="707886"/>
            <a:chOff x="3056314" y="3934509"/>
            <a:chExt cx="4264427" cy="707886"/>
          </a:xfrm>
        </p:grpSpPr>
        <p:sp>
          <p:nvSpPr>
            <p:cNvPr id="9" name="TextBox 8">
              <a:extLst>
                <a:ext uri="{FF2B5EF4-FFF2-40B4-BE49-F238E27FC236}">
                  <a16:creationId xmlns:a16="http://schemas.microsoft.com/office/drawing/2014/main" id="{C970E459-AC2F-49F1-B917-F4F846C06333}"/>
                </a:ext>
              </a:extLst>
            </p:cNvPr>
            <p:cNvSpPr txBox="1"/>
            <p:nvPr/>
          </p:nvSpPr>
          <p:spPr>
            <a:xfrm>
              <a:off x="3056314" y="3934509"/>
              <a:ext cx="2194559" cy="707886"/>
            </a:xfrm>
            <a:prstGeom prst="rect">
              <a:avLst/>
            </a:prstGeom>
            <a:noFill/>
          </p:spPr>
          <p:txBody>
            <a:bodyPr wrap="square" rtlCol="0">
              <a:spAutoFit/>
            </a:bodyPr>
            <a:lstStyle/>
            <a:p>
              <a:pPr algn="ctr"/>
              <a:r>
                <a:rPr lang="en-US" sz="2000" u="sng" dirty="0">
                  <a:solidFill>
                    <a:srgbClr val="7030A0"/>
                  </a:solidFill>
                </a:rPr>
                <a:t>             # Correct           _           </a:t>
              </a:r>
            </a:p>
            <a:p>
              <a:pPr algn="ctr"/>
              <a:r>
                <a:rPr lang="en-US" sz="2000" dirty="0">
                  <a:solidFill>
                    <a:srgbClr val="7030A0"/>
                  </a:solidFill>
                </a:rPr>
                <a:t>Total # of Opportunities</a:t>
              </a:r>
            </a:p>
          </p:txBody>
        </p:sp>
        <p:sp>
          <p:nvSpPr>
            <p:cNvPr id="11" name="TextBox 10">
              <a:extLst>
                <a:ext uri="{FF2B5EF4-FFF2-40B4-BE49-F238E27FC236}">
                  <a16:creationId xmlns:a16="http://schemas.microsoft.com/office/drawing/2014/main" id="{7DC20F65-8682-42DB-96B1-B7C2DF7F25AA}"/>
                </a:ext>
              </a:extLst>
            </p:cNvPr>
            <p:cNvSpPr txBox="1"/>
            <p:nvPr/>
          </p:nvSpPr>
          <p:spPr>
            <a:xfrm>
              <a:off x="4813068" y="4088397"/>
              <a:ext cx="2507673" cy="400110"/>
            </a:xfrm>
            <a:prstGeom prst="rect">
              <a:avLst/>
            </a:prstGeom>
            <a:noFill/>
          </p:spPr>
          <p:txBody>
            <a:bodyPr wrap="square" rtlCol="0">
              <a:spAutoFit/>
            </a:bodyPr>
            <a:lstStyle/>
            <a:p>
              <a:pPr algn="ctr"/>
              <a:r>
                <a:rPr lang="en-US" sz="2000" dirty="0">
                  <a:solidFill>
                    <a:srgbClr val="7030A0"/>
                  </a:solidFill>
                </a:rPr>
                <a:t>x 100 = % Correct</a:t>
              </a:r>
            </a:p>
          </p:txBody>
        </p:sp>
      </p:grpSp>
    </p:spTree>
    <p:extLst>
      <p:ext uri="{BB962C8B-B14F-4D97-AF65-F5344CB8AC3E}">
        <p14:creationId xmlns:p14="http://schemas.microsoft.com/office/powerpoint/2010/main" val="372778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Discrete Trial/Opportunity Based Data Collection </a:t>
            </a:r>
          </a:p>
        </p:txBody>
      </p:sp>
      <p:pic>
        <p:nvPicPr>
          <p:cNvPr id="4" name="Content Placeholder 3">
            <a:extLst>
              <a:ext uri="{FF2B5EF4-FFF2-40B4-BE49-F238E27FC236}">
                <a16:creationId xmlns:a16="http://schemas.microsoft.com/office/drawing/2014/main" id="{4C67095C-A6C9-A945-BC63-0943522305AF}"/>
              </a:ext>
            </a:extLst>
          </p:cNvPr>
          <p:cNvPicPr>
            <a:picLocks/>
          </p:cNvPicPr>
          <p:nvPr/>
        </p:nvPicPr>
        <p:blipFill>
          <a:blip r:embed="rId2" cstate="print"/>
          <a:srcRect/>
          <a:stretch>
            <a:fillRect/>
          </a:stretch>
        </p:blipFill>
        <p:spPr bwMode="auto">
          <a:xfrm>
            <a:off x="838200" y="1631092"/>
            <a:ext cx="6664569" cy="4848826"/>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5EC43942-907F-4E42-88C8-E7F122144F4C}"/>
              </a:ext>
            </a:extLst>
          </p:cNvPr>
          <p:cNvCxnSpPr>
            <a:cxnSpLocks/>
          </p:cNvCxnSpPr>
          <p:nvPr/>
        </p:nvCxnSpPr>
        <p:spPr>
          <a:xfrm flipH="1">
            <a:off x="6513769" y="4394555"/>
            <a:ext cx="243626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248999D-3475-8049-B90A-CEE8DAB739CB}"/>
              </a:ext>
            </a:extLst>
          </p:cNvPr>
          <p:cNvSpPr/>
          <p:nvPr/>
        </p:nvSpPr>
        <p:spPr>
          <a:xfrm>
            <a:off x="9083544" y="4068725"/>
            <a:ext cx="2678965" cy="646331"/>
          </a:xfrm>
          <a:prstGeom prst="rect">
            <a:avLst/>
          </a:prstGeom>
        </p:spPr>
        <p:txBody>
          <a:bodyPr wrap="square">
            <a:spAutoFit/>
          </a:bodyPr>
          <a:lstStyle/>
          <a:p>
            <a:r>
              <a:rPr lang="en-US" b="1" dirty="0"/>
              <a:t>Red square boxes*: </a:t>
            </a:r>
            <a:r>
              <a:rPr lang="en-US" dirty="0"/>
              <a:t>Select box/word to record data</a:t>
            </a:r>
            <a:endParaRPr lang="en-US" sz="1400" dirty="0">
              <a:solidFill>
                <a:schemeClr val="accent1"/>
              </a:solidFill>
            </a:endParaRPr>
          </a:p>
        </p:txBody>
      </p:sp>
      <p:sp>
        <p:nvSpPr>
          <p:cNvPr id="21" name="Rectangle 20"/>
          <p:cNvSpPr/>
          <p:nvPr/>
        </p:nvSpPr>
        <p:spPr>
          <a:xfrm>
            <a:off x="7625038" y="4952422"/>
            <a:ext cx="4137471" cy="1711366"/>
          </a:xfrm>
          <a:prstGeom prst="rect">
            <a:avLst/>
          </a:prstGeom>
        </p:spPr>
        <p:txBody>
          <a:bodyPr wrap="square">
            <a:spAutoFit/>
          </a:bodyPr>
          <a:lstStyle/>
          <a:p>
            <a:pPr>
              <a:lnSpc>
                <a:spcPct val="150000"/>
              </a:lnSpc>
            </a:pPr>
            <a:r>
              <a:rPr lang="en-US" i="1" dirty="0"/>
              <a:t>*Note: Level of prompt may be indicated by different boxes (e.g., Gestural Prompt, Verbal Prompt, Partial Physical, Full Physical, etc.)</a:t>
            </a:r>
          </a:p>
        </p:txBody>
      </p:sp>
    </p:spTree>
    <p:extLst>
      <p:ext uri="{BB962C8B-B14F-4D97-AF65-F5344CB8AC3E}">
        <p14:creationId xmlns:p14="http://schemas.microsoft.com/office/powerpoint/2010/main" val="41391186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79FE-E997-6E43-BF97-921A0C9053E4}"/>
              </a:ext>
            </a:extLst>
          </p:cNvPr>
          <p:cNvSpPr>
            <a:spLocks noGrp="1"/>
          </p:cNvSpPr>
          <p:nvPr>
            <p:ph type="title"/>
          </p:nvPr>
        </p:nvSpPr>
        <p:spPr/>
        <p:txBody>
          <a:bodyPr/>
          <a:lstStyle/>
          <a:p>
            <a:r>
              <a:rPr lang="en-US" dirty="0"/>
              <a:t>DTT Tips and Tricks!</a:t>
            </a:r>
          </a:p>
        </p:txBody>
      </p:sp>
      <p:pic>
        <p:nvPicPr>
          <p:cNvPr id="4" name="Content Placeholder 3">
            <a:extLst>
              <a:ext uri="{FF2B5EF4-FFF2-40B4-BE49-F238E27FC236}">
                <a16:creationId xmlns:a16="http://schemas.microsoft.com/office/drawing/2014/main" id="{A4CB8D63-02C2-BC44-9A3D-0DC746560568}"/>
              </a:ext>
            </a:extLst>
          </p:cNvPr>
          <p:cNvPicPr>
            <a:picLocks noGrp="1"/>
          </p:cNvPicPr>
          <p:nvPr>
            <p:ph idx="1"/>
          </p:nvPr>
        </p:nvPicPr>
        <p:blipFill>
          <a:blip r:embed="rId3" cstate="print"/>
          <a:srcRect/>
          <a:stretch>
            <a:fillRect/>
          </a:stretch>
        </p:blipFill>
        <p:spPr bwMode="auto">
          <a:xfrm>
            <a:off x="2965140" y="1647625"/>
            <a:ext cx="5679830" cy="4149969"/>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3AE29B8-7F86-644D-A45D-C0F86069B738}"/>
              </a:ext>
            </a:extLst>
          </p:cNvPr>
          <p:cNvCxnSpPr>
            <a:cxnSpLocks/>
          </p:cNvCxnSpPr>
          <p:nvPr/>
        </p:nvCxnSpPr>
        <p:spPr>
          <a:xfrm flipH="1">
            <a:off x="8478715" y="1905531"/>
            <a:ext cx="14827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56537BC-C754-D446-9553-C114EF2964FF}"/>
              </a:ext>
            </a:extLst>
          </p:cNvPr>
          <p:cNvSpPr/>
          <p:nvPr/>
        </p:nvSpPr>
        <p:spPr>
          <a:xfrm>
            <a:off x="9633836" y="1489236"/>
            <a:ext cx="2308246" cy="2585323"/>
          </a:xfrm>
          <a:prstGeom prst="rect">
            <a:avLst/>
          </a:prstGeom>
        </p:spPr>
        <p:txBody>
          <a:bodyPr wrap="square">
            <a:spAutoFit/>
          </a:bodyPr>
          <a:lstStyle/>
          <a:p>
            <a:pPr algn="ctr"/>
            <a:r>
              <a:rPr lang="en-US" dirty="0">
                <a:solidFill>
                  <a:srgbClr val="000000"/>
                </a:solidFill>
                <a:latin typeface="Calibri" panose="020F0502020204030204" pitchFamily="34" charset="0"/>
                <a:ea typeface="MS Mincho" panose="02020609040205080304" pitchFamily="49" charset="-128"/>
              </a:rPr>
              <a:t>To undo a trial, hit the </a:t>
            </a:r>
            <a:r>
              <a:rPr lang="en-US" b="1" dirty="0">
                <a:solidFill>
                  <a:srgbClr val="FF0000"/>
                </a:solidFill>
                <a:latin typeface="Calibri" panose="020F0502020204030204" pitchFamily="34" charset="0"/>
                <a:ea typeface="MS Mincho" panose="02020609040205080304" pitchFamily="49" charset="-128"/>
              </a:rPr>
              <a:t>red</a:t>
            </a:r>
            <a:r>
              <a:rPr lang="en-US" dirty="0">
                <a:solidFill>
                  <a:srgbClr val="000000"/>
                </a:solidFill>
                <a:latin typeface="Calibri" panose="020F0502020204030204" pitchFamily="34" charset="0"/>
                <a:ea typeface="MS Mincho" panose="02020609040205080304" pitchFamily="49" charset="-128"/>
              </a:rPr>
              <a:t> </a:t>
            </a:r>
            <a:r>
              <a:rPr lang="en-US" b="1" dirty="0">
                <a:solidFill>
                  <a:srgbClr val="FF0000"/>
                </a:solidFill>
                <a:latin typeface="Calibri" panose="020F0502020204030204" pitchFamily="34" charset="0"/>
                <a:ea typeface="MS Mincho" panose="02020609040205080304" pitchFamily="49" charset="-128"/>
              </a:rPr>
              <a:t>back arrow</a:t>
            </a:r>
          </a:p>
          <a:p>
            <a:pPr algn="ctr"/>
            <a:r>
              <a:rPr lang="en-US" dirty="0">
                <a:solidFill>
                  <a:srgbClr val="000000"/>
                </a:solidFill>
                <a:latin typeface="Calibri" panose="020F0502020204030204" pitchFamily="34" charset="0"/>
                <a:ea typeface="MS Mincho" panose="02020609040205080304" pitchFamily="49" charset="-128"/>
              </a:rPr>
              <a:t>Each step will be recorded as either correct or incorrect </a:t>
            </a:r>
            <a:r>
              <a:rPr lang="en-US" b="1" dirty="0">
                <a:latin typeface="Calibri" panose="020F0502020204030204" pitchFamily="34" charset="0"/>
                <a:ea typeface="MS Mincho" panose="02020609040205080304" pitchFamily="49" charset="-128"/>
              </a:rPr>
              <a:t>Click</a:t>
            </a:r>
            <a:r>
              <a:rPr lang="en-US" b="1" dirty="0">
                <a:solidFill>
                  <a:srgbClr val="FF0000"/>
                </a:solidFill>
                <a:latin typeface="Calibri" panose="020F0502020204030204" pitchFamily="34" charset="0"/>
                <a:ea typeface="MS Mincho" panose="02020609040205080304" pitchFamily="49" charset="-128"/>
              </a:rPr>
              <a:t> – </a:t>
            </a:r>
            <a:r>
              <a:rPr lang="en-US" b="1" dirty="0">
                <a:latin typeface="Calibri" panose="020F0502020204030204" pitchFamily="34" charset="0"/>
                <a:ea typeface="MS Mincho" panose="02020609040205080304" pitchFamily="49" charset="-128"/>
              </a:rPr>
              <a:t>to delete a trial</a:t>
            </a:r>
          </a:p>
          <a:p>
            <a:pPr algn="ctr"/>
            <a:r>
              <a:rPr lang="en-US" i="1" dirty="0">
                <a:latin typeface="Calibri" panose="020F0502020204030204" pitchFamily="34" charset="0"/>
                <a:ea typeface="MS Mincho" panose="02020609040205080304" pitchFamily="49" charset="-128"/>
              </a:rPr>
              <a:t>Note: only the most recent trials will be displayed here</a:t>
            </a:r>
            <a:r>
              <a:rPr lang="en-US" b="1" i="1" dirty="0">
                <a:latin typeface="Calibri" panose="020F0502020204030204" pitchFamily="34" charset="0"/>
                <a:ea typeface="MS Mincho" panose="02020609040205080304" pitchFamily="49" charset="-128"/>
              </a:rPr>
              <a:t> </a:t>
            </a:r>
            <a:r>
              <a:rPr lang="en-US" i="1" dirty="0">
                <a:latin typeface="Calibri" panose="020F0502020204030204" pitchFamily="34" charset="0"/>
                <a:ea typeface="MS Mincho" panose="02020609040205080304" pitchFamily="49" charset="-128"/>
              </a:rPr>
              <a:t> </a:t>
            </a:r>
            <a:endParaRPr lang="en-US" i="1" dirty="0"/>
          </a:p>
        </p:txBody>
      </p:sp>
      <p:cxnSp>
        <p:nvCxnSpPr>
          <p:cNvPr id="7" name="Straight Arrow Connector 6">
            <a:extLst>
              <a:ext uri="{FF2B5EF4-FFF2-40B4-BE49-F238E27FC236}">
                <a16:creationId xmlns:a16="http://schemas.microsoft.com/office/drawing/2014/main" id="{09ECD8FB-E674-2040-9DF5-B4AC62C367BD}"/>
              </a:ext>
            </a:extLst>
          </p:cNvPr>
          <p:cNvCxnSpPr>
            <a:cxnSpLocks/>
          </p:cNvCxnSpPr>
          <p:nvPr/>
        </p:nvCxnSpPr>
        <p:spPr>
          <a:xfrm>
            <a:off x="2105891" y="2781897"/>
            <a:ext cx="1007052" cy="21018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E8A63C0-4A8E-A04D-B16E-B58BE80EE0E6}"/>
              </a:ext>
            </a:extLst>
          </p:cNvPr>
          <p:cNvSpPr txBox="1"/>
          <p:nvPr/>
        </p:nvSpPr>
        <p:spPr>
          <a:xfrm>
            <a:off x="93787" y="2597440"/>
            <a:ext cx="2289195" cy="2031325"/>
          </a:xfrm>
          <a:prstGeom prst="rect">
            <a:avLst/>
          </a:prstGeom>
          <a:noFill/>
        </p:spPr>
        <p:txBody>
          <a:bodyPr wrap="square" rtlCol="0">
            <a:spAutoFit/>
          </a:bodyPr>
          <a:lstStyle/>
          <a:p>
            <a:pPr algn="ctr"/>
            <a:r>
              <a:rPr lang="en-US" dirty="0"/>
              <a:t>The </a:t>
            </a:r>
            <a:r>
              <a:rPr lang="en-US" b="1" dirty="0"/>
              <a:t>thermometer</a:t>
            </a:r>
            <a:r>
              <a:rPr lang="en-US" dirty="0"/>
              <a:t> tracks how close you are to completing the required number of trials per session and helps you prioritize what to run.</a:t>
            </a:r>
            <a:endParaRPr lang="en-US" sz="1400" dirty="0">
              <a:solidFill>
                <a:schemeClr val="accent1"/>
              </a:solidFill>
            </a:endParaRPr>
          </a:p>
        </p:txBody>
      </p:sp>
      <p:cxnSp>
        <p:nvCxnSpPr>
          <p:cNvPr id="12" name="Straight Arrow Connector 11">
            <a:extLst>
              <a:ext uri="{FF2B5EF4-FFF2-40B4-BE49-F238E27FC236}">
                <a16:creationId xmlns:a16="http://schemas.microsoft.com/office/drawing/2014/main" id="{E83BBB5F-9E00-4826-B47D-47E44A61FCFC}"/>
              </a:ext>
            </a:extLst>
          </p:cNvPr>
          <p:cNvCxnSpPr>
            <a:cxnSpLocks/>
          </p:cNvCxnSpPr>
          <p:nvPr/>
        </p:nvCxnSpPr>
        <p:spPr>
          <a:xfrm flipV="1">
            <a:off x="2105891" y="2627255"/>
            <a:ext cx="1136340" cy="1546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748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498447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Duration Data Collection </a:t>
            </a:r>
          </a:p>
        </p:txBody>
      </p:sp>
      <p:sp>
        <p:nvSpPr>
          <p:cNvPr id="3" name="Content Placeholder 2"/>
          <p:cNvSpPr>
            <a:spLocks noGrp="1"/>
          </p:cNvSpPr>
          <p:nvPr>
            <p:ph idx="1"/>
          </p:nvPr>
        </p:nvSpPr>
        <p:spPr>
          <a:xfrm>
            <a:off x="838200" y="1785258"/>
            <a:ext cx="10515600" cy="4481750"/>
          </a:xfrm>
        </p:spPr>
        <p:txBody>
          <a:bodyPr>
            <a:normAutofit lnSpcReduction="10000"/>
          </a:bodyPr>
          <a:lstStyle/>
          <a:p>
            <a:pPr marL="285750" marR="0" lvl="0" indent="-285750">
              <a:spcBef>
                <a:spcPts val="0"/>
              </a:spcBef>
              <a:spcAft>
                <a:spcPts val="0"/>
              </a:spcAft>
              <a:buSzPts val="1000"/>
              <a:buFont typeface="Arial" panose="020B0604020202020204" pitchFamily="34" charset="0"/>
              <a:buChar char="•"/>
            </a:pPr>
            <a:r>
              <a:rPr lang="en-US" b="1" dirty="0"/>
              <a:t>Duration: </a:t>
            </a:r>
            <a:r>
              <a:rPr lang="en-US" dirty="0"/>
              <a:t>Used</a:t>
            </a:r>
            <a:r>
              <a:rPr lang="en-US" b="1" dirty="0"/>
              <a:t> </a:t>
            </a:r>
            <a:r>
              <a:rPr lang="en-US" dirty="0"/>
              <a:t>for behavior that vary in time (e.g., tantrum, out of seat behavior, attending, etc.)</a:t>
            </a:r>
          </a:p>
          <a:p>
            <a:pPr lvl="1" indent="0">
              <a:spcBef>
                <a:spcPts val="0"/>
              </a:spcBef>
              <a:buSzPts val="1000"/>
              <a:buNone/>
            </a:pPr>
            <a:endParaRPr lang="en-US" dirty="0"/>
          </a:p>
          <a:p>
            <a:pPr marL="285750" marR="0" lvl="0" indent="-285750">
              <a:spcBef>
                <a:spcPts val="0"/>
              </a:spcBef>
              <a:spcAft>
                <a:spcPts val="0"/>
              </a:spcAft>
              <a:buSzPts val="1000"/>
              <a:buFont typeface="Arial" panose="020B0604020202020204" pitchFamily="34" charset="0"/>
              <a:buChar char="•"/>
            </a:pPr>
            <a:r>
              <a:rPr lang="en-US" b="1" dirty="0"/>
              <a:t>Data reported: </a:t>
            </a:r>
            <a:r>
              <a:rPr lang="en-US" dirty="0"/>
              <a:t>Record amount of time a person engages in the target behavior; reported as total duration per session (e.g., 24 minutes of tantrum per 2 hour session) or average duration per occurrence (e.g., average of 3 minutes per tantrum)</a:t>
            </a:r>
          </a:p>
          <a:p>
            <a:pPr marL="285750" marR="0" lvl="0" indent="-285750">
              <a:spcBef>
                <a:spcPts val="0"/>
              </a:spcBef>
              <a:spcAft>
                <a:spcPts val="0"/>
              </a:spcAft>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r>
              <a:rPr lang="en-US" b="1" dirty="0"/>
              <a:t>How to calculate: </a:t>
            </a:r>
            <a:r>
              <a:rPr lang="en-US" dirty="0"/>
              <a:t>Record total amount of time per occurrence of each behavior </a:t>
            </a:r>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marL="285750" indent="-285750">
              <a:spcBef>
                <a:spcPts val="0"/>
              </a:spcBef>
              <a:buSzPts val="1000"/>
              <a:buFont typeface="Arial" panose="020B0604020202020204" pitchFamily="34" charset="0"/>
              <a:buChar char="•"/>
            </a:pPr>
            <a:endParaRPr lang="en-US" dirty="0"/>
          </a:p>
          <a:p>
            <a:pPr>
              <a:spcBef>
                <a:spcPts val="0"/>
              </a:spcBef>
              <a:buSzPts val="1000"/>
            </a:pPr>
            <a:endParaRPr lang="en-US" dirty="0"/>
          </a:p>
          <a:p>
            <a:pPr marL="285750" lvl="1" indent="-285750">
              <a:spcBef>
                <a:spcPts val="0"/>
              </a:spcBef>
              <a:buSzPts val="1000"/>
            </a:pPr>
            <a:r>
              <a:rPr lang="en-US" b="1" dirty="0"/>
              <a:t>Latency: </a:t>
            </a:r>
            <a:r>
              <a:rPr lang="en-US" dirty="0"/>
              <a:t>Another data collection system that can use duration recording.  Record the amount of time between the SD and the start of the response (e.g., time between instruction and when person begins to follow instruction, time between bites of food, etc.)</a:t>
            </a:r>
          </a:p>
          <a:p>
            <a:pPr>
              <a:spcBef>
                <a:spcPts val="0"/>
              </a:spcBef>
              <a:buSzPts val="1000"/>
            </a:pPr>
            <a:endParaRPr lang="en-US" dirty="0"/>
          </a:p>
        </p:txBody>
      </p:sp>
      <p:sp>
        <p:nvSpPr>
          <p:cNvPr id="4" name="Rectangle 3"/>
          <p:cNvSpPr/>
          <p:nvPr/>
        </p:nvSpPr>
        <p:spPr>
          <a:xfrm>
            <a:off x="685800" y="5545713"/>
            <a:ext cx="10023764" cy="1231106"/>
          </a:xfrm>
          <a:prstGeom prst="rect">
            <a:avLst/>
          </a:prstGeom>
        </p:spPr>
        <p:txBody>
          <a:bodyPr wrap="square">
            <a:spAutoFit/>
          </a:bodyPr>
          <a:lstStyle/>
          <a:p>
            <a:endParaRPr lang="en-US" dirty="0"/>
          </a:p>
          <a:p>
            <a:pPr lvl="0"/>
            <a:r>
              <a:rPr lang="en-US" sz="2800" b="1" dirty="0">
                <a:solidFill>
                  <a:srgbClr val="00B0F0"/>
                </a:solidFill>
                <a:latin typeface="Avenir Roman" panose="02000503020000020003"/>
              </a:rPr>
              <a:t>Active Student Responding!  What’s a real-life example/behavior YOU engage in measured by duration? </a:t>
            </a:r>
            <a:r>
              <a:rPr lang="en-US" sz="2800" b="1" dirty="0">
                <a:solidFill>
                  <a:srgbClr val="00B0F0"/>
                </a:solidFill>
                <a:latin typeface="Avenir Roman" panose="02000503020000020003"/>
                <a:sym typeface="Wingdings" panose="05000000000000000000" pitchFamily="2" charset="2"/>
              </a:rPr>
              <a:t> </a:t>
            </a:r>
            <a:endParaRPr lang="en-US" sz="2800" b="1" dirty="0">
              <a:solidFill>
                <a:srgbClr val="00B0F0"/>
              </a:solidFill>
              <a:latin typeface="Avenir Roman" panose="02000503020000020003"/>
            </a:endParaRPr>
          </a:p>
        </p:txBody>
      </p:sp>
      <p:pic>
        <p:nvPicPr>
          <p:cNvPr id="2052" name="Picture 4" descr="Image result for cute digital timer"/>
          <p:cNvPicPr>
            <a:picLocks noChangeAspect="1" noChangeArrowheads="1"/>
          </p:cNvPicPr>
          <p:nvPr/>
        </p:nvPicPr>
        <p:blipFill rotWithShape="1">
          <a:blip r:embed="rId2">
            <a:extLst>
              <a:ext uri="{28A0092B-C50C-407E-A947-70E740481C1C}">
                <a14:useLocalDpi xmlns:a14="http://schemas.microsoft.com/office/drawing/2010/main" val="0"/>
              </a:ext>
            </a:extLst>
          </a:blip>
          <a:srcRect l="13651" t="11834" r="15568" b="11317"/>
          <a:stretch/>
        </p:blipFill>
        <p:spPr bwMode="auto">
          <a:xfrm>
            <a:off x="3403141" y="3435927"/>
            <a:ext cx="1556785" cy="16902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959926" y="3988651"/>
            <a:ext cx="2771913" cy="584775"/>
          </a:xfrm>
          <a:prstGeom prst="rect">
            <a:avLst/>
          </a:prstGeom>
          <a:noFill/>
        </p:spPr>
        <p:txBody>
          <a:bodyPr wrap="none" rtlCol="0">
            <a:spAutoFit/>
          </a:bodyPr>
          <a:lstStyle/>
          <a:p>
            <a:r>
              <a:rPr lang="en-US" sz="3200" dirty="0"/>
              <a:t>= 13 min 43 sec</a:t>
            </a:r>
          </a:p>
        </p:txBody>
      </p:sp>
    </p:spTree>
    <p:extLst>
      <p:ext uri="{BB962C8B-B14F-4D97-AF65-F5344CB8AC3E}">
        <p14:creationId xmlns:p14="http://schemas.microsoft.com/office/powerpoint/2010/main" val="569975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B0D51-31D4-EA4A-AE36-05078BF6C178}"/>
              </a:ext>
            </a:extLst>
          </p:cNvPr>
          <p:cNvSpPr>
            <a:spLocks noGrp="1"/>
          </p:cNvSpPr>
          <p:nvPr>
            <p:ph type="ctrTitle"/>
          </p:nvPr>
        </p:nvSpPr>
        <p:spPr>
          <a:xfrm>
            <a:off x="1524000" y="123988"/>
            <a:ext cx="9144000" cy="1766806"/>
          </a:xfrm>
        </p:spPr>
        <p:txBody>
          <a:bodyPr/>
          <a:lstStyle/>
          <a:p>
            <a:pPr algn="l"/>
            <a:r>
              <a:rPr lang="en-US" dirty="0"/>
              <a:t>Agenda  </a:t>
            </a:r>
          </a:p>
        </p:txBody>
      </p:sp>
      <p:sp>
        <p:nvSpPr>
          <p:cNvPr id="3" name="Subtitle 2">
            <a:extLst>
              <a:ext uri="{FF2B5EF4-FFF2-40B4-BE49-F238E27FC236}">
                <a16:creationId xmlns:a16="http://schemas.microsoft.com/office/drawing/2014/main" id="{64D6BD74-B3A9-5748-BA4A-4994F5C6B714}"/>
              </a:ext>
            </a:extLst>
          </p:cNvPr>
          <p:cNvSpPr>
            <a:spLocks noGrp="1"/>
          </p:cNvSpPr>
          <p:nvPr>
            <p:ph type="subTitle" idx="1"/>
          </p:nvPr>
        </p:nvSpPr>
        <p:spPr>
          <a:xfrm>
            <a:off x="1524000" y="2212566"/>
            <a:ext cx="9144000" cy="3220045"/>
          </a:xfrm>
        </p:spPr>
        <p:txBody>
          <a:bodyPr>
            <a:normAutofit fontScale="92500" lnSpcReduction="10000"/>
          </a:bodyPr>
          <a:lstStyle/>
          <a:p>
            <a:pPr algn="l"/>
            <a:r>
              <a:rPr lang="en-US" sz="2800" dirty="0"/>
              <a:t>Catalyst </a:t>
            </a:r>
          </a:p>
          <a:p>
            <a:pPr marL="342900" indent="-342900" algn="l">
              <a:buFont typeface="Arial" panose="020B0604020202020204" pitchFamily="34" charset="0"/>
              <a:buChar char="•"/>
            </a:pPr>
            <a:r>
              <a:rPr lang="en-US" sz="2800" dirty="0"/>
              <a:t>Set up your Tablet/Catalyst </a:t>
            </a:r>
          </a:p>
          <a:p>
            <a:pPr marL="342900" indent="-342900" algn="l">
              <a:buFont typeface="Arial" panose="020B0604020202020204" pitchFamily="34" charset="0"/>
              <a:buChar char="•"/>
            </a:pPr>
            <a:r>
              <a:rPr lang="en-US" sz="2800" dirty="0"/>
              <a:t>Purpose </a:t>
            </a:r>
          </a:p>
          <a:p>
            <a:pPr marL="342900" indent="-342900" algn="l">
              <a:buFont typeface="Arial" panose="020B0604020202020204" pitchFamily="34" charset="0"/>
              <a:buChar char="•"/>
            </a:pPr>
            <a:r>
              <a:rPr lang="en-US" sz="2800" dirty="0"/>
              <a:t>Using the App</a:t>
            </a:r>
          </a:p>
          <a:p>
            <a:pPr marL="342900" indent="-342900" algn="l">
              <a:buFont typeface="Arial" panose="020B0604020202020204" pitchFamily="34" charset="0"/>
              <a:buChar char="•"/>
            </a:pPr>
            <a:r>
              <a:rPr lang="en-US" sz="2800" dirty="0"/>
              <a:t>Entering Data in the Portal</a:t>
            </a:r>
          </a:p>
          <a:p>
            <a:pPr marL="342900" indent="-342900" algn="l">
              <a:buFont typeface="Arial" panose="020B0604020202020204" pitchFamily="34" charset="0"/>
              <a:buChar char="•"/>
            </a:pPr>
            <a:r>
              <a:rPr lang="en-US" sz="2800" dirty="0"/>
              <a:t>Where to get Support</a:t>
            </a:r>
          </a:p>
          <a:p>
            <a:pPr marL="342900" indent="-342900" algn="l">
              <a:buFont typeface="Arial" panose="020B0604020202020204" pitchFamily="34" charset="0"/>
              <a:buChar char="•"/>
            </a:pPr>
            <a:r>
              <a:rPr lang="en-US" sz="2800" dirty="0"/>
              <a:t>Practice Running Trials AND Collecting Data with Catalyst</a:t>
            </a:r>
          </a:p>
          <a:p>
            <a:pPr algn="l"/>
            <a:endParaRPr lang="en-US" sz="2000" dirty="0"/>
          </a:p>
        </p:txBody>
      </p:sp>
    </p:spTree>
    <p:extLst>
      <p:ext uri="{BB962C8B-B14F-4D97-AF65-F5344CB8AC3E}">
        <p14:creationId xmlns:p14="http://schemas.microsoft.com/office/powerpoint/2010/main" val="2120258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CA79-EE64-D54F-8CF1-8E1717B63E62}"/>
              </a:ext>
            </a:extLst>
          </p:cNvPr>
          <p:cNvSpPr>
            <a:spLocks noGrp="1"/>
          </p:cNvSpPr>
          <p:nvPr>
            <p:ph type="title"/>
          </p:nvPr>
        </p:nvSpPr>
        <p:spPr/>
        <p:txBody>
          <a:bodyPr/>
          <a:lstStyle/>
          <a:p>
            <a:r>
              <a:rPr lang="en-US" dirty="0"/>
              <a:t>Duration Data Collection</a:t>
            </a:r>
            <a:endParaRPr lang="en-US" dirty="0">
              <a:solidFill>
                <a:srgbClr val="FF0000"/>
              </a:solidFill>
            </a:endParaRPr>
          </a:p>
        </p:txBody>
      </p:sp>
      <p:pic>
        <p:nvPicPr>
          <p:cNvPr id="4" name="Content Placeholder 3">
            <a:extLst>
              <a:ext uri="{FF2B5EF4-FFF2-40B4-BE49-F238E27FC236}">
                <a16:creationId xmlns:a16="http://schemas.microsoft.com/office/drawing/2014/main" id="{7874841F-766F-CB4B-821D-AEFB3BD662A6}"/>
              </a:ext>
            </a:extLst>
          </p:cNvPr>
          <p:cNvPicPr>
            <a:picLocks noGrp="1"/>
          </p:cNvPicPr>
          <p:nvPr>
            <p:ph idx="1"/>
          </p:nvPr>
        </p:nvPicPr>
        <p:blipFill>
          <a:blip r:embed="rId2" cstate="print"/>
          <a:srcRect/>
          <a:stretch>
            <a:fillRect/>
          </a:stretch>
        </p:blipFill>
        <p:spPr bwMode="auto">
          <a:xfrm>
            <a:off x="861647" y="2215045"/>
            <a:ext cx="4454769" cy="3190866"/>
          </a:xfrm>
          <a:prstGeom prst="rect">
            <a:avLst/>
          </a:prstGeom>
          <a:noFill/>
          <a:ln w="9525">
            <a:noFill/>
            <a:miter lim="800000"/>
            <a:headEnd/>
            <a:tailEnd/>
          </a:ln>
        </p:spPr>
      </p:pic>
      <p:pic>
        <p:nvPicPr>
          <p:cNvPr id="5" name="Picture 4">
            <a:extLst>
              <a:ext uri="{FF2B5EF4-FFF2-40B4-BE49-F238E27FC236}">
                <a16:creationId xmlns:a16="http://schemas.microsoft.com/office/drawing/2014/main" id="{9C8D4C4D-741D-1447-BF4A-7710C51B7FE4}"/>
              </a:ext>
            </a:extLst>
          </p:cNvPr>
          <p:cNvPicPr/>
          <p:nvPr/>
        </p:nvPicPr>
        <p:blipFill>
          <a:blip r:embed="rId3" cstate="print"/>
          <a:srcRect/>
          <a:stretch>
            <a:fillRect/>
          </a:stretch>
        </p:blipFill>
        <p:spPr bwMode="auto">
          <a:xfrm>
            <a:off x="6891996" y="2215045"/>
            <a:ext cx="4478215" cy="3321041"/>
          </a:xfrm>
          <a:prstGeom prst="rect">
            <a:avLst/>
          </a:prstGeom>
          <a:noFill/>
          <a:ln w="9525">
            <a:noFill/>
            <a:miter lim="800000"/>
            <a:headEnd/>
            <a:tailEnd/>
          </a:ln>
        </p:spPr>
      </p:pic>
      <p:sp>
        <p:nvSpPr>
          <p:cNvPr id="6" name="Rectangle 5">
            <a:extLst>
              <a:ext uri="{FF2B5EF4-FFF2-40B4-BE49-F238E27FC236}">
                <a16:creationId xmlns:a16="http://schemas.microsoft.com/office/drawing/2014/main" id="{7C5F0D3E-64EF-BC48-9410-8B14FB6EE706}"/>
              </a:ext>
            </a:extLst>
          </p:cNvPr>
          <p:cNvSpPr/>
          <p:nvPr/>
        </p:nvSpPr>
        <p:spPr>
          <a:xfrm>
            <a:off x="1694522" y="5900936"/>
            <a:ext cx="4012320"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Tap </a:t>
            </a:r>
            <a:r>
              <a:rPr lang="en-US" b="1" dirty="0">
                <a:solidFill>
                  <a:schemeClr val="accent6"/>
                </a:solidFill>
                <a:latin typeface="Calibri" panose="020F0502020204030204" pitchFamily="34" charset="0"/>
                <a:ea typeface="MS Mincho" panose="02020609040205080304" pitchFamily="49" charset="-128"/>
              </a:rPr>
              <a:t>Start</a:t>
            </a:r>
            <a:r>
              <a:rPr lang="en-US" dirty="0">
                <a:solidFill>
                  <a:srgbClr val="000000"/>
                </a:solidFill>
                <a:latin typeface="Calibri" panose="020F0502020204030204" pitchFamily="34" charset="0"/>
                <a:ea typeface="MS Mincho" panose="02020609040205080304" pitchFamily="49" charset="-128"/>
              </a:rPr>
              <a:t> button at the beginning of engagement in the target response </a:t>
            </a:r>
            <a:endParaRPr lang="en-US" dirty="0"/>
          </a:p>
        </p:txBody>
      </p:sp>
      <p:cxnSp>
        <p:nvCxnSpPr>
          <p:cNvPr id="7" name="Straight Arrow Connector 6">
            <a:extLst>
              <a:ext uri="{FF2B5EF4-FFF2-40B4-BE49-F238E27FC236}">
                <a16:creationId xmlns:a16="http://schemas.microsoft.com/office/drawing/2014/main" id="{3DAF40A6-9A12-D049-8730-E0F1C6B99079}"/>
              </a:ext>
            </a:extLst>
          </p:cNvPr>
          <p:cNvCxnSpPr>
            <a:cxnSpLocks/>
          </p:cNvCxnSpPr>
          <p:nvPr/>
        </p:nvCxnSpPr>
        <p:spPr>
          <a:xfrm flipV="1">
            <a:off x="4080430" y="4314665"/>
            <a:ext cx="0" cy="1648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67738FA-0CE9-E141-A468-E8741AE62786}"/>
              </a:ext>
            </a:extLst>
          </p:cNvPr>
          <p:cNvSpPr/>
          <p:nvPr/>
        </p:nvSpPr>
        <p:spPr>
          <a:xfrm>
            <a:off x="7317691" y="5962824"/>
            <a:ext cx="4052520" cy="369332"/>
          </a:xfrm>
          <a:prstGeom prst="rect">
            <a:avLst/>
          </a:prstGeom>
        </p:spPr>
        <p:txBody>
          <a:bodyPr wrap="none">
            <a:spAutoFit/>
          </a:bodyPr>
          <a:lstStyle/>
          <a:p>
            <a:r>
              <a:rPr lang="en-US" dirty="0">
                <a:solidFill>
                  <a:srgbClr val="000000"/>
                </a:solidFill>
                <a:latin typeface="Calibri" panose="020F0502020204030204" pitchFamily="34" charset="0"/>
                <a:ea typeface="MS Mincho" panose="02020609040205080304" pitchFamily="49" charset="-128"/>
              </a:rPr>
              <a:t>Tap </a:t>
            </a:r>
            <a:r>
              <a:rPr lang="en-US" b="1" dirty="0">
                <a:solidFill>
                  <a:srgbClr val="FF0000"/>
                </a:solidFill>
                <a:latin typeface="Calibri" panose="020F0502020204030204" pitchFamily="34" charset="0"/>
                <a:ea typeface="MS Mincho" panose="02020609040205080304" pitchFamily="49" charset="-128"/>
              </a:rPr>
              <a:t>Stop</a:t>
            </a:r>
            <a:r>
              <a:rPr lang="en-US" dirty="0">
                <a:solidFill>
                  <a:srgbClr val="000000"/>
                </a:solidFill>
                <a:latin typeface="Calibri" panose="020F0502020204030204" pitchFamily="34" charset="0"/>
                <a:ea typeface="MS Mincho" panose="02020609040205080304" pitchFamily="49" charset="-128"/>
              </a:rPr>
              <a:t> button when finished recording </a:t>
            </a:r>
            <a:endParaRPr lang="en-US" dirty="0"/>
          </a:p>
        </p:txBody>
      </p:sp>
      <p:grpSp>
        <p:nvGrpSpPr>
          <p:cNvPr id="11" name="Group 10">
            <a:extLst>
              <a:ext uri="{FF2B5EF4-FFF2-40B4-BE49-F238E27FC236}">
                <a16:creationId xmlns:a16="http://schemas.microsoft.com/office/drawing/2014/main" id="{AE18F149-07F8-4CC7-AE25-065EE103108B}"/>
              </a:ext>
            </a:extLst>
          </p:cNvPr>
          <p:cNvGrpSpPr/>
          <p:nvPr/>
        </p:nvGrpSpPr>
        <p:grpSpPr>
          <a:xfrm>
            <a:off x="8275249" y="-399413"/>
            <a:ext cx="4170151" cy="3923713"/>
            <a:chOff x="8677031" y="-395317"/>
            <a:chExt cx="4170151" cy="3923713"/>
          </a:xfrm>
        </p:grpSpPr>
        <p:sp>
          <p:nvSpPr>
            <p:cNvPr id="8" name="Explosion 2 7"/>
            <p:cNvSpPr/>
            <p:nvPr/>
          </p:nvSpPr>
          <p:spPr>
            <a:xfrm rot="3520910">
              <a:off x="8800250" y="-518536"/>
              <a:ext cx="3923713" cy="4170151"/>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rot="1034992">
              <a:off x="9374393" y="448255"/>
              <a:ext cx="2574320" cy="2031325"/>
            </a:xfrm>
            <a:prstGeom prst="rect">
              <a:avLst/>
            </a:prstGeom>
            <a:noFill/>
          </p:spPr>
          <p:txBody>
            <a:bodyPr wrap="square" rtlCol="0">
              <a:spAutoFit/>
            </a:bodyPr>
            <a:lstStyle/>
            <a:p>
              <a:pPr algn="ctr"/>
              <a:r>
                <a:rPr lang="en-US" b="1" u="sng" dirty="0">
                  <a:solidFill>
                    <a:schemeClr val="bg1">
                      <a:lumMod val="95000"/>
                    </a:schemeClr>
                  </a:solidFill>
                </a:rPr>
                <a:t>Pro Tip!  </a:t>
              </a:r>
            </a:p>
            <a:p>
              <a:pPr algn="ctr"/>
              <a:r>
                <a:rPr lang="en-US" b="1" dirty="0">
                  <a:solidFill>
                    <a:schemeClr val="bg1">
                      <a:lumMod val="95000"/>
                    </a:schemeClr>
                  </a:solidFill>
                </a:rPr>
                <a:t>Read teaching instructions to know when to start and stop your timers (onset and offset of target behavior)!</a:t>
              </a:r>
            </a:p>
          </p:txBody>
        </p:sp>
      </p:grpSp>
      <p:cxnSp>
        <p:nvCxnSpPr>
          <p:cNvPr id="13" name="Straight Arrow Connector 12">
            <a:extLst>
              <a:ext uri="{FF2B5EF4-FFF2-40B4-BE49-F238E27FC236}">
                <a16:creationId xmlns:a16="http://schemas.microsoft.com/office/drawing/2014/main" id="{CA9170B6-272C-48C1-977C-1F9DBD900C11}"/>
              </a:ext>
            </a:extLst>
          </p:cNvPr>
          <p:cNvCxnSpPr>
            <a:cxnSpLocks/>
          </p:cNvCxnSpPr>
          <p:nvPr/>
        </p:nvCxnSpPr>
        <p:spPr>
          <a:xfrm flipV="1">
            <a:off x="9719229" y="4326344"/>
            <a:ext cx="0" cy="16481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39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B8616-1F16-E94D-8F25-7853E24E5566}"/>
              </a:ext>
            </a:extLst>
          </p:cNvPr>
          <p:cNvSpPr>
            <a:spLocks noGrp="1"/>
          </p:cNvSpPr>
          <p:nvPr>
            <p:ph type="title"/>
          </p:nvPr>
        </p:nvSpPr>
        <p:spPr/>
        <p:txBody>
          <a:bodyPr/>
          <a:lstStyle/>
          <a:p>
            <a:r>
              <a:rPr lang="en-US" dirty="0"/>
              <a:t>Duration Data Collection (continued) </a:t>
            </a:r>
          </a:p>
        </p:txBody>
      </p:sp>
      <p:pic>
        <p:nvPicPr>
          <p:cNvPr id="4" name="Content Placeholder 3">
            <a:extLst>
              <a:ext uri="{FF2B5EF4-FFF2-40B4-BE49-F238E27FC236}">
                <a16:creationId xmlns:a16="http://schemas.microsoft.com/office/drawing/2014/main" id="{A9360F22-87E0-BD41-A67F-D8353424E4AA}"/>
              </a:ext>
            </a:extLst>
          </p:cNvPr>
          <p:cNvPicPr>
            <a:picLocks noGrp="1"/>
          </p:cNvPicPr>
          <p:nvPr>
            <p:ph idx="1"/>
          </p:nvPr>
        </p:nvPicPr>
        <p:blipFill>
          <a:blip r:embed="rId3" cstate="print"/>
          <a:srcRect/>
          <a:stretch>
            <a:fillRect/>
          </a:stretch>
        </p:blipFill>
        <p:spPr bwMode="auto">
          <a:xfrm>
            <a:off x="1037493" y="1705709"/>
            <a:ext cx="5715000" cy="437856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0A843285-D6F3-6F41-8243-75C5B303D36B}"/>
              </a:ext>
            </a:extLst>
          </p:cNvPr>
          <p:cNvCxnSpPr>
            <a:cxnSpLocks/>
          </p:cNvCxnSpPr>
          <p:nvPr/>
        </p:nvCxnSpPr>
        <p:spPr>
          <a:xfrm flipH="1">
            <a:off x="4809394" y="3740727"/>
            <a:ext cx="2076315" cy="60267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005CBA0-798B-D043-AAF4-587DD120FAAF}"/>
              </a:ext>
            </a:extLst>
          </p:cNvPr>
          <p:cNvSpPr/>
          <p:nvPr/>
        </p:nvSpPr>
        <p:spPr>
          <a:xfrm>
            <a:off x="7033846" y="3467742"/>
            <a:ext cx="3191608"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After you stop the timer, tap </a:t>
            </a:r>
            <a:r>
              <a:rPr lang="en-US" b="1" dirty="0">
                <a:solidFill>
                  <a:schemeClr val="accent2"/>
                </a:solidFill>
                <a:latin typeface="Calibri" panose="020F0502020204030204" pitchFamily="34" charset="0"/>
                <a:ea typeface="MS Mincho" panose="02020609040205080304" pitchFamily="49" charset="-128"/>
              </a:rPr>
              <a:t>Save</a:t>
            </a:r>
            <a:r>
              <a:rPr lang="en-US" dirty="0">
                <a:solidFill>
                  <a:srgbClr val="000000"/>
                </a:solidFill>
                <a:latin typeface="Calibri" panose="020F0502020204030204" pitchFamily="34" charset="0"/>
                <a:ea typeface="MS Mincho" panose="02020609040205080304" pitchFamily="49" charset="-128"/>
              </a:rPr>
              <a:t> to record the duration </a:t>
            </a:r>
            <a:endParaRPr lang="en-US" dirty="0"/>
          </a:p>
        </p:txBody>
      </p:sp>
      <p:cxnSp>
        <p:nvCxnSpPr>
          <p:cNvPr id="8" name="Straight Arrow Connector 7">
            <a:extLst>
              <a:ext uri="{FF2B5EF4-FFF2-40B4-BE49-F238E27FC236}">
                <a16:creationId xmlns:a16="http://schemas.microsoft.com/office/drawing/2014/main" id="{6811BC04-2AAC-944D-8F86-EF538B22AF7C}"/>
              </a:ext>
            </a:extLst>
          </p:cNvPr>
          <p:cNvCxnSpPr>
            <a:cxnSpLocks/>
          </p:cNvCxnSpPr>
          <p:nvPr/>
        </p:nvCxnSpPr>
        <p:spPr>
          <a:xfrm flipH="1">
            <a:off x="5278318" y="4847491"/>
            <a:ext cx="175552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D7ED95C-7396-7B41-A646-1B2C9FFFB113}"/>
              </a:ext>
            </a:extLst>
          </p:cNvPr>
          <p:cNvSpPr/>
          <p:nvPr/>
        </p:nvSpPr>
        <p:spPr>
          <a:xfrm>
            <a:off x="7033846" y="4343399"/>
            <a:ext cx="3191608" cy="1477328"/>
          </a:xfrm>
          <a:prstGeom prst="rect">
            <a:avLst/>
          </a:prstGeom>
        </p:spPr>
        <p:txBody>
          <a:bodyPr wrap="square">
            <a:spAutoFit/>
          </a:bodyPr>
          <a:lstStyle/>
          <a:p>
            <a:r>
              <a:rPr lang="en-US" dirty="0">
                <a:latin typeface="Calibri" panose="020F0502020204030204" pitchFamily="34" charset="0"/>
                <a:ea typeface="MS Mincho" panose="02020609040205080304" pitchFamily="49" charset="-128"/>
              </a:rPr>
              <a:t>Tap </a:t>
            </a:r>
            <a:r>
              <a:rPr lang="en-US" b="1" dirty="0">
                <a:solidFill>
                  <a:schemeClr val="accent2"/>
                </a:solidFill>
                <a:latin typeface="Calibri" panose="020F0502020204030204" pitchFamily="34" charset="0"/>
                <a:ea typeface="MS Mincho" panose="02020609040205080304" pitchFamily="49" charset="-128"/>
              </a:rPr>
              <a:t>Record Zero </a:t>
            </a:r>
            <a:r>
              <a:rPr lang="en-US" dirty="0">
                <a:latin typeface="Calibri" panose="020F0502020204030204" pitchFamily="34" charset="0"/>
                <a:ea typeface="MS Mincho" panose="02020609040205080304" pitchFamily="49" charset="-128"/>
              </a:rPr>
              <a:t>if there was no engagement of the behavior during the entire session.</a:t>
            </a:r>
          </a:p>
          <a:p>
            <a:r>
              <a:rPr lang="en-US" i="1" dirty="0">
                <a:latin typeface="Calibri" panose="020F0502020204030204" pitchFamily="34" charset="0"/>
                <a:ea typeface="MS Mincho" panose="02020609040205080304" pitchFamily="49" charset="-128"/>
              </a:rPr>
              <a:t>Remember, zero is a number too! </a:t>
            </a:r>
            <a:r>
              <a:rPr lang="en-US" i="1" dirty="0">
                <a:latin typeface="Calibri" panose="020F0502020204030204" pitchFamily="34" charset="0"/>
                <a:ea typeface="MS Mincho" panose="02020609040205080304" pitchFamily="49" charset="-128"/>
                <a:sym typeface="Wingdings" panose="05000000000000000000" pitchFamily="2" charset="2"/>
              </a:rPr>
              <a:t></a:t>
            </a:r>
            <a:endParaRPr lang="en-US" i="1" dirty="0"/>
          </a:p>
        </p:txBody>
      </p:sp>
    </p:spTree>
    <p:extLst>
      <p:ext uri="{BB962C8B-B14F-4D97-AF65-F5344CB8AC3E}">
        <p14:creationId xmlns:p14="http://schemas.microsoft.com/office/powerpoint/2010/main" val="4255059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607461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Fluency/Rate Data Collection </a:t>
            </a:r>
          </a:p>
        </p:txBody>
      </p:sp>
      <p:sp>
        <p:nvSpPr>
          <p:cNvPr id="3" name="Content Placeholder 2"/>
          <p:cNvSpPr>
            <a:spLocks noGrp="1"/>
          </p:cNvSpPr>
          <p:nvPr>
            <p:ph idx="1"/>
          </p:nvPr>
        </p:nvSpPr>
        <p:spPr>
          <a:xfrm>
            <a:off x="838200" y="1785258"/>
            <a:ext cx="10515600" cy="4481750"/>
          </a:xfrm>
        </p:spPr>
        <p:txBody>
          <a:bodyPr/>
          <a:lstStyle/>
          <a:p>
            <a:pPr marL="285750" marR="0" lvl="0" indent="-285750">
              <a:spcBef>
                <a:spcPts val="0"/>
              </a:spcBef>
              <a:spcAft>
                <a:spcPts val="0"/>
              </a:spcAft>
              <a:buSzPts val="1000"/>
              <a:buFont typeface="Arial" panose="020B0604020202020204" pitchFamily="34" charset="0"/>
              <a:buChar char="•"/>
            </a:pPr>
            <a:r>
              <a:rPr lang="en-US" b="1" dirty="0"/>
              <a:t>Fluency/Rate: </a:t>
            </a:r>
            <a:r>
              <a:rPr lang="en-US" dirty="0"/>
              <a:t>Used</a:t>
            </a:r>
            <a:r>
              <a:rPr lang="en-US" b="1" dirty="0"/>
              <a:t> </a:t>
            </a:r>
            <a:r>
              <a:rPr lang="en-US" dirty="0"/>
              <a:t>for discrete behaviors that have a clear beginning and end (e.g., hitting, elopement, raising hand)</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Data reported: </a:t>
            </a:r>
            <a:r>
              <a:rPr lang="en-US" dirty="0"/>
              <a:t>Number per amount of time (e.g., 6 times per hour)</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How to calculate: </a:t>
            </a:r>
            <a:r>
              <a:rPr lang="en-US" dirty="0"/>
              <a:t>Number of instances divided by total minutes in observation period, multiplied by 60</a:t>
            </a:r>
          </a:p>
        </p:txBody>
      </p:sp>
      <p:sp>
        <p:nvSpPr>
          <p:cNvPr id="4" name="Rectangle 3"/>
          <p:cNvSpPr/>
          <p:nvPr/>
        </p:nvSpPr>
        <p:spPr>
          <a:xfrm>
            <a:off x="838199" y="4851507"/>
            <a:ext cx="9705109" cy="1231106"/>
          </a:xfrm>
          <a:prstGeom prst="rect">
            <a:avLst/>
          </a:prstGeom>
        </p:spPr>
        <p:txBody>
          <a:bodyPr wrap="square">
            <a:spAutoFit/>
          </a:bodyPr>
          <a:lstStyle/>
          <a:p>
            <a:endParaRPr lang="en-US" dirty="0"/>
          </a:p>
          <a:p>
            <a:pPr lvl="0"/>
            <a:r>
              <a:rPr lang="en-US" sz="2800" b="1" dirty="0">
                <a:solidFill>
                  <a:srgbClr val="00B0F0"/>
                </a:solidFill>
                <a:latin typeface="Avenir Roman" panose="02000503020000020003"/>
              </a:rPr>
              <a:t>Active Student Responding!  What’s a real-life example/behavior YOU engage in measured by fluency/rate? </a:t>
            </a:r>
            <a:r>
              <a:rPr lang="en-US" sz="2800" b="1" dirty="0">
                <a:solidFill>
                  <a:srgbClr val="00B0F0"/>
                </a:solidFill>
                <a:latin typeface="Avenir Roman" panose="02000503020000020003"/>
                <a:sym typeface="Wingdings" panose="05000000000000000000" pitchFamily="2" charset="2"/>
              </a:rPr>
              <a:t> </a:t>
            </a:r>
            <a:endParaRPr lang="en-US" sz="2800" b="1" dirty="0">
              <a:solidFill>
                <a:srgbClr val="00B0F0"/>
              </a:solidFill>
              <a:latin typeface="Avenir Roman" panose="02000503020000020003"/>
            </a:endParaRPr>
          </a:p>
        </p:txBody>
      </p:sp>
      <p:grpSp>
        <p:nvGrpSpPr>
          <p:cNvPr id="6" name="Group 5">
            <a:extLst>
              <a:ext uri="{FF2B5EF4-FFF2-40B4-BE49-F238E27FC236}">
                <a16:creationId xmlns:a16="http://schemas.microsoft.com/office/drawing/2014/main" id="{5A8A2DF9-2628-4B76-9D90-DF6ABD7A78AB}"/>
              </a:ext>
            </a:extLst>
          </p:cNvPr>
          <p:cNvGrpSpPr/>
          <p:nvPr/>
        </p:nvGrpSpPr>
        <p:grpSpPr>
          <a:xfrm>
            <a:off x="3558539" y="3875168"/>
            <a:ext cx="4264427" cy="707886"/>
            <a:chOff x="3056314" y="3934509"/>
            <a:chExt cx="4264427" cy="707886"/>
          </a:xfrm>
        </p:grpSpPr>
        <p:sp>
          <p:nvSpPr>
            <p:cNvPr id="7" name="TextBox 6">
              <a:extLst>
                <a:ext uri="{FF2B5EF4-FFF2-40B4-BE49-F238E27FC236}">
                  <a16:creationId xmlns:a16="http://schemas.microsoft.com/office/drawing/2014/main" id="{57E16224-3756-47EA-86B2-C03CA12A5810}"/>
                </a:ext>
              </a:extLst>
            </p:cNvPr>
            <p:cNvSpPr txBox="1"/>
            <p:nvPr/>
          </p:nvSpPr>
          <p:spPr>
            <a:xfrm>
              <a:off x="3056314" y="3934509"/>
              <a:ext cx="2194559" cy="707886"/>
            </a:xfrm>
            <a:prstGeom prst="rect">
              <a:avLst/>
            </a:prstGeom>
            <a:noFill/>
          </p:spPr>
          <p:txBody>
            <a:bodyPr wrap="square" rtlCol="0">
              <a:spAutoFit/>
            </a:bodyPr>
            <a:lstStyle/>
            <a:p>
              <a:pPr algn="ctr"/>
              <a:r>
                <a:rPr lang="en-US" sz="2000" u="sng" dirty="0">
                  <a:solidFill>
                    <a:srgbClr val="7030A0"/>
                  </a:solidFill>
                </a:rPr>
                <a:t># of Instances</a:t>
              </a:r>
            </a:p>
            <a:p>
              <a:pPr algn="ctr"/>
              <a:r>
                <a:rPr lang="en-US" sz="2000" dirty="0">
                  <a:solidFill>
                    <a:srgbClr val="7030A0"/>
                  </a:solidFill>
                </a:rPr>
                <a:t>Total # of Minutes</a:t>
              </a:r>
            </a:p>
          </p:txBody>
        </p:sp>
        <p:sp>
          <p:nvSpPr>
            <p:cNvPr id="9" name="TextBox 8">
              <a:extLst>
                <a:ext uri="{FF2B5EF4-FFF2-40B4-BE49-F238E27FC236}">
                  <a16:creationId xmlns:a16="http://schemas.microsoft.com/office/drawing/2014/main" id="{2635089D-AAA5-4F15-A793-8EABAD226BB2}"/>
                </a:ext>
              </a:extLst>
            </p:cNvPr>
            <p:cNvSpPr txBox="1"/>
            <p:nvPr/>
          </p:nvSpPr>
          <p:spPr>
            <a:xfrm>
              <a:off x="4813068" y="4088397"/>
              <a:ext cx="2507673" cy="400110"/>
            </a:xfrm>
            <a:prstGeom prst="rect">
              <a:avLst/>
            </a:prstGeom>
            <a:noFill/>
          </p:spPr>
          <p:txBody>
            <a:bodyPr wrap="square" rtlCol="0">
              <a:spAutoFit/>
            </a:bodyPr>
            <a:lstStyle/>
            <a:p>
              <a:pPr algn="ctr"/>
              <a:r>
                <a:rPr lang="en-US" sz="2000" dirty="0">
                  <a:solidFill>
                    <a:srgbClr val="7030A0"/>
                  </a:solidFill>
                </a:rPr>
                <a:t>x 60 = Rate/Hour</a:t>
              </a:r>
            </a:p>
          </p:txBody>
        </p:sp>
      </p:grpSp>
    </p:spTree>
    <p:extLst>
      <p:ext uri="{BB962C8B-B14F-4D97-AF65-F5344CB8AC3E}">
        <p14:creationId xmlns:p14="http://schemas.microsoft.com/office/powerpoint/2010/main" val="3244416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580B7-13F0-3948-9F52-1D42AFA2110E}"/>
              </a:ext>
            </a:extLst>
          </p:cNvPr>
          <p:cNvSpPr>
            <a:spLocks noGrp="1"/>
          </p:cNvSpPr>
          <p:nvPr>
            <p:ph type="title"/>
          </p:nvPr>
        </p:nvSpPr>
        <p:spPr/>
        <p:txBody>
          <a:bodyPr/>
          <a:lstStyle/>
          <a:p>
            <a:r>
              <a:rPr lang="en-US" dirty="0"/>
              <a:t>Fluency/ Rate</a:t>
            </a:r>
          </a:p>
        </p:txBody>
      </p:sp>
      <p:pic>
        <p:nvPicPr>
          <p:cNvPr id="4" name="Content Placeholder 3">
            <a:extLst>
              <a:ext uri="{FF2B5EF4-FFF2-40B4-BE49-F238E27FC236}">
                <a16:creationId xmlns:a16="http://schemas.microsoft.com/office/drawing/2014/main" id="{B93F292E-0E80-7844-96E2-43E51EDECDCA}"/>
              </a:ext>
            </a:extLst>
          </p:cNvPr>
          <p:cNvPicPr>
            <a:picLocks noGrp="1"/>
          </p:cNvPicPr>
          <p:nvPr>
            <p:ph idx="1"/>
          </p:nvPr>
        </p:nvPicPr>
        <p:blipFill>
          <a:blip r:embed="rId3" cstate="print"/>
          <a:srcRect/>
          <a:stretch>
            <a:fillRect/>
          </a:stretch>
        </p:blipFill>
        <p:spPr bwMode="auto">
          <a:xfrm>
            <a:off x="517788" y="1516805"/>
            <a:ext cx="3352837" cy="2562826"/>
          </a:xfrm>
          <a:prstGeom prst="rect">
            <a:avLst/>
          </a:prstGeom>
          <a:noFill/>
          <a:ln w="9525">
            <a:noFill/>
            <a:miter lim="800000"/>
            <a:headEnd/>
            <a:tailEnd/>
          </a:ln>
        </p:spPr>
      </p:pic>
      <p:pic>
        <p:nvPicPr>
          <p:cNvPr id="5" name="Picture 4">
            <a:extLst>
              <a:ext uri="{FF2B5EF4-FFF2-40B4-BE49-F238E27FC236}">
                <a16:creationId xmlns:a16="http://schemas.microsoft.com/office/drawing/2014/main" id="{D246BF32-EC6F-BB44-BC0D-A5354F54DE76}"/>
              </a:ext>
            </a:extLst>
          </p:cNvPr>
          <p:cNvPicPr/>
          <p:nvPr/>
        </p:nvPicPr>
        <p:blipFill>
          <a:blip r:embed="rId4" cstate="print"/>
          <a:srcRect/>
          <a:stretch>
            <a:fillRect/>
          </a:stretch>
        </p:blipFill>
        <p:spPr bwMode="auto">
          <a:xfrm>
            <a:off x="7872045" y="1376128"/>
            <a:ext cx="3698631" cy="2703503"/>
          </a:xfrm>
          <a:prstGeom prst="rect">
            <a:avLst/>
          </a:prstGeom>
          <a:noFill/>
          <a:ln w="9525">
            <a:noFill/>
            <a:miter lim="800000"/>
            <a:headEnd/>
            <a:tailEnd/>
          </a:ln>
        </p:spPr>
      </p:pic>
      <p:pic>
        <p:nvPicPr>
          <p:cNvPr id="6" name="Picture 5">
            <a:extLst>
              <a:ext uri="{FF2B5EF4-FFF2-40B4-BE49-F238E27FC236}">
                <a16:creationId xmlns:a16="http://schemas.microsoft.com/office/drawing/2014/main" id="{FB5509F3-2F47-2145-A08A-6561CE73C332}"/>
              </a:ext>
            </a:extLst>
          </p:cNvPr>
          <p:cNvPicPr/>
          <p:nvPr/>
        </p:nvPicPr>
        <p:blipFill>
          <a:blip r:embed="rId5" cstate="print"/>
          <a:srcRect/>
          <a:stretch>
            <a:fillRect/>
          </a:stretch>
        </p:blipFill>
        <p:spPr bwMode="auto">
          <a:xfrm>
            <a:off x="4087501" y="3886200"/>
            <a:ext cx="3298037" cy="2532185"/>
          </a:xfrm>
          <a:prstGeom prst="rect">
            <a:avLst/>
          </a:prstGeom>
          <a:noFill/>
          <a:ln w="9525">
            <a:noFill/>
            <a:miter lim="800000"/>
            <a:headEnd/>
            <a:tailEnd/>
          </a:ln>
        </p:spPr>
      </p:pic>
      <p:cxnSp>
        <p:nvCxnSpPr>
          <p:cNvPr id="7" name="Straight Arrow Connector 6">
            <a:extLst>
              <a:ext uri="{FF2B5EF4-FFF2-40B4-BE49-F238E27FC236}">
                <a16:creationId xmlns:a16="http://schemas.microsoft.com/office/drawing/2014/main" id="{B3BE440B-4FE3-0445-B064-DBEA81E96225}"/>
              </a:ext>
            </a:extLst>
          </p:cNvPr>
          <p:cNvCxnSpPr>
            <a:cxnSpLocks/>
            <a:stCxn id="10" idx="1"/>
          </p:cNvCxnSpPr>
          <p:nvPr/>
        </p:nvCxnSpPr>
        <p:spPr>
          <a:xfrm flipH="1">
            <a:off x="3000551" y="2341564"/>
            <a:ext cx="1212008" cy="6705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A6C3875-D447-D541-B61E-6A11EF0B451B}"/>
              </a:ext>
            </a:extLst>
          </p:cNvPr>
          <p:cNvCxnSpPr>
            <a:cxnSpLocks/>
          </p:cNvCxnSpPr>
          <p:nvPr/>
        </p:nvCxnSpPr>
        <p:spPr>
          <a:xfrm flipH="1">
            <a:off x="6386945" y="5408803"/>
            <a:ext cx="1215470" cy="2724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ADF2619-A68B-9946-A844-C25DAAF5C1EA}"/>
              </a:ext>
            </a:extLst>
          </p:cNvPr>
          <p:cNvCxnSpPr>
            <a:cxnSpLocks/>
          </p:cNvCxnSpPr>
          <p:nvPr/>
        </p:nvCxnSpPr>
        <p:spPr>
          <a:xfrm>
            <a:off x="7564582" y="2587785"/>
            <a:ext cx="2313709" cy="76501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A15D154-45AC-BC4C-A80E-7C8199467F96}"/>
              </a:ext>
            </a:extLst>
          </p:cNvPr>
          <p:cNvSpPr/>
          <p:nvPr/>
        </p:nvSpPr>
        <p:spPr>
          <a:xfrm>
            <a:off x="4212559" y="1802955"/>
            <a:ext cx="1849504" cy="1077218"/>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1. </a:t>
            </a:r>
            <a:r>
              <a:rPr lang="en-US" sz="1600" dirty="0">
                <a:latin typeface="Calibri" panose="020F0502020204030204" pitchFamily="34" charset="0"/>
                <a:ea typeface="MS Mincho" panose="02020609040205080304" pitchFamily="49" charset="-128"/>
              </a:rPr>
              <a:t>At the beginning of the observation period/ session tap </a:t>
            </a:r>
            <a:r>
              <a:rPr lang="en-US" sz="1600" b="1" dirty="0">
                <a:solidFill>
                  <a:srgbClr val="00B050"/>
                </a:solidFill>
                <a:latin typeface="Calibri" panose="020F0502020204030204" pitchFamily="34" charset="0"/>
                <a:ea typeface="MS Mincho" panose="02020609040205080304" pitchFamily="49" charset="-128"/>
              </a:rPr>
              <a:t>Start</a:t>
            </a:r>
            <a:endParaRPr lang="en-US" sz="1600" b="1" dirty="0">
              <a:solidFill>
                <a:srgbClr val="00B050"/>
              </a:solidFill>
            </a:endParaRPr>
          </a:p>
        </p:txBody>
      </p:sp>
      <p:sp>
        <p:nvSpPr>
          <p:cNvPr id="13" name="Rectangle 12">
            <a:extLst>
              <a:ext uri="{FF2B5EF4-FFF2-40B4-BE49-F238E27FC236}">
                <a16:creationId xmlns:a16="http://schemas.microsoft.com/office/drawing/2014/main" id="{4A15D154-45AC-BC4C-A80E-7C8199467F96}"/>
              </a:ext>
            </a:extLst>
          </p:cNvPr>
          <p:cNvSpPr/>
          <p:nvPr/>
        </p:nvSpPr>
        <p:spPr>
          <a:xfrm>
            <a:off x="5984817" y="1802955"/>
            <a:ext cx="1900177" cy="2308324"/>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2. </a:t>
            </a:r>
            <a:r>
              <a:rPr lang="en-US" sz="1600" dirty="0">
                <a:latin typeface="Calibri" panose="020F0502020204030204" pitchFamily="34" charset="0"/>
                <a:ea typeface="MS Mincho" panose="02020609040205080304" pitchFamily="49" charset="-128"/>
              </a:rPr>
              <a:t>Record data:</a:t>
            </a:r>
          </a:p>
          <a:p>
            <a:r>
              <a:rPr lang="en-US" sz="1600" dirty="0">
                <a:solidFill>
                  <a:srgbClr val="000000"/>
                </a:solidFill>
                <a:latin typeface="Calibri" panose="020F0502020204030204" pitchFamily="34" charset="0"/>
                <a:ea typeface="MS Mincho" panose="02020609040205080304" pitchFamily="49" charset="-128"/>
              </a:rPr>
              <a:t>Tap </a:t>
            </a:r>
            <a:r>
              <a:rPr lang="en-US" sz="1600" b="1" dirty="0">
                <a:solidFill>
                  <a:srgbClr val="00B050"/>
                </a:solidFill>
                <a:latin typeface="Calibri" panose="020F0502020204030204" pitchFamily="34" charset="0"/>
                <a:ea typeface="MS Mincho" panose="02020609040205080304" pitchFamily="49" charset="-128"/>
              </a:rPr>
              <a:t>+</a:t>
            </a:r>
            <a:r>
              <a:rPr lang="en-US" sz="1600" dirty="0">
                <a:solidFill>
                  <a:srgbClr val="000000"/>
                </a:solidFill>
                <a:latin typeface="Calibri" panose="020F0502020204030204" pitchFamily="34" charset="0"/>
                <a:ea typeface="MS Mincho" panose="02020609040205080304" pitchFamily="49" charset="-128"/>
              </a:rPr>
              <a:t> to record each observed occurrence</a:t>
            </a:r>
          </a:p>
          <a:p>
            <a:r>
              <a:rPr lang="en-US" sz="1600" dirty="0">
                <a:solidFill>
                  <a:srgbClr val="000000"/>
                </a:solidFill>
                <a:latin typeface="Calibri" panose="020F0502020204030204" pitchFamily="34" charset="0"/>
                <a:ea typeface="MS Mincho" panose="02020609040205080304" pitchFamily="49" charset="-128"/>
              </a:rPr>
              <a:t>Tap </a:t>
            </a:r>
            <a:r>
              <a:rPr lang="en-US" sz="1600" b="1" dirty="0">
                <a:solidFill>
                  <a:srgbClr val="FF0000"/>
                </a:solidFill>
                <a:latin typeface="Calibri" panose="020F0502020204030204" pitchFamily="34" charset="0"/>
                <a:ea typeface="MS Mincho" panose="02020609040205080304" pitchFamily="49" charset="-128"/>
              </a:rPr>
              <a:t>–</a:t>
            </a:r>
            <a:r>
              <a:rPr lang="en-US" sz="1600" dirty="0">
                <a:solidFill>
                  <a:srgbClr val="000000"/>
                </a:solidFill>
                <a:latin typeface="Calibri" panose="020F0502020204030204" pitchFamily="34" charset="0"/>
                <a:ea typeface="MS Mincho" panose="02020609040205080304" pitchFamily="49" charset="-128"/>
              </a:rPr>
              <a:t> to reduce the frequency  (or use the frequency ribbon!)</a:t>
            </a:r>
            <a:endParaRPr lang="en-US" sz="1600" dirty="0"/>
          </a:p>
          <a:p>
            <a:endParaRPr lang="en-US" sz="1600" dirty="0">
              <a:solidFill>
                <a:srgbClr val="00B050"/>
              </a:solidFill>
            </a:endParaRPr>
          </a:p>
        </p:txBody>
      </p:sp>
      <p:cxnSp>
        <p:nvCxnSpPr>
          <p:cNvPr id="23" name="Straight Arrow Connector 22">
            <a:extLst>
              <a:ext uri="{FF2B5EF4-FFF2-40B4-BE49-F238E27FC236}">
                <a16:creationId xmlns:a16="http://schemas.microsoft.com/office/drawing/2014/main" id="{6ADF2619-A68B-9946-A844-C25DAAF5C1EA}"/>
              </a:ext>
            </a:extLst>
          </p:cNvPr>
          <p:cNvCxnSpPr>
            <a:cxnSpLocks/>
            <a:stCxn id="28" idx="0"/>
          </p:cNvCxnSpPr>
          <p:nvPr/>
        </p:nvCxnSpPr>
        <p:spPr>
          <a:xfrm flipH="1" flipV="1">
            <a:off x="10131626" y="3081832"/>
            <a:ext cx="27063" cy="15575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A15D154-45AC-BC4C-A80E-7C8199467F96}"/>
              </a:ext>
            </a:extLst>
          </p:cNvPr>
          <p:cNvSpPr/>
          <p:nvPr/>
        </p:nvSpPr>
        <p:spPr>
          <a:xfrm>
            <a:off x="9233937" y="4639361"/>
            <a:ext cx="1849504" cy="830997"/>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3. </a:t>
            </a:r>
            <a:r>
              <a:rPr lang="en-US" sz="1600" dirty="0">
                <a:latin typeface="Calibri" panose="020F0502020204030204" pitchFamily="34" charset="0"/>
                <a:ea typeface="MS Mincho" panose="02020609040205080304" pitchFamily="49" charset="-128"/>
              </a:rPr>
              <a:t>Tap </a:t>
            </a:r>
            <a:r>
              <a:rPr lang="en-US" sz="1600" b="1" dirty="0">
                <a:solidFill>
                  <a:srgbClr val="FF0000"/>
                </a:solidFill>
                <a:latin typeface="Calibri" panose="020F0502020204030204" pitchFamily="34" charset="0"/>
                <a:ea typeface="MS Mincho" panose="02020609040205080304" pitchFamily="49" charset="-128"/>
              </a:rPr>
              <a:t>Stop</a:t>
            </a:r>
            <a:r>
              <a:rPr lang="en-US" sz="1600" dirty="0">
                <a:latin typeface="Calibri" panose="020F0502020204030204" pitchFamily="34" charset="0"/>
                <a:ea typeface="MS Mincho" panose="02020609040205080304" pitchFamily="49" charset="-128"/>
              </a:rPr>
              <a:t> at end of observation period/ session</a:t>
            </a:r>
            <a:endParaRPr lang="en-US" sz="1600" dirty="0">
              <a:solidFill>
                <a:srgbClr val="00B050"/>
              </a:solidFill>
            </a:endParaRPr>
          </a:p>
        </p:txBody>
      </p:sp>
      <p:sp>
        <p:nvSpPr>
          <p:cNvPr id="29" name="Rectangle 28">
            <a:extLst>
              <a:ext uri="{FF2B5EF4-FFF2-40B4-BE49-F238E27FC236}">
                <a16:creationId xmlns:a16="http://schemas.microsoft.com/office/drawing/2014/main" id="{4A15D154-45AC-BC4C-A80E-7C8199467F96}"/>
              </a:ext>
            </a:extLst>
          </p:cNvPr>
          <p:cNvSpPr/>
          <p:nvPr/>
        </p:nvSpPr>
        <p:spPr>
          <a:xfrm>
            <a:off x="7602414" y="5239526"/>
            <a:ext cx="1849504" cy="338554"/>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4. </a:t>
            </a:r>
            <a:r>
              <a:rPr lang="en-US" sz="1600" dirty="0">
                <a:latin typeface="Calibri" panose="020F0502020204030204" pitchFamily="34" charset="0"/>
                <a:ea typeface="MS Mincho" panose="02020609040205080304" pitchFamily="49" charset="-128"/>
              </a:rPr>
              <a:t>Tap </a:t>
            </a:r>
            <a:r>
              <a:rPr lang="en-US" sz="1600" b="1" dirty="0">
                <a:solidFill>
                  <a:schemeClr val="accent2"/>
                </a:solidFill>
                <a:latin typeface="Calibri" panose="020F0502020204030204" pitchFamily="34" charset="0"/>
                <a:ea typeface="MS Mincho" panose="02020609040205080304" pitchFamily="49" charset="-128"/>
              </a:rPr>
              <a:t>Save</a:t>
            </a:r>
            <a:endParaRPr lang="en-US" sz="1600" b="1" dirty="0">
              <a:solidFill>
                <a:schemeClr val="accent2"/>
              </a:solidFill>
            </a:endParaRPr>
          </a:p>
        </p:txBody>
      </p:sp>
    </p:spTree>
    <p:extLst>
      <p:ext uri="{BB962C8B-B14F-4D97-AF65-F5344CB8AC3E}">
        <p14:creationId xmlns:p14="http://schemas.microsoft.com/office/powerpoint/2010/main" val="121161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D686D-7980-0A47-812F-67F9B520301F}"/>
              </a:ext>
            </a:extLst>
          </p:cNvPr>
          <p:cNvSpPr>
            <a:spLocks noGrp="1"/>
          </p:cNvSpPr>
          <p:nvPr>
            <p:ph type="title"/>
          </p:nvPr>
        </p:nvSpPr>
        <p:spPr/>
        <p:txBody>
          <a:bodyPr>
            <a:normAutofit/>
          </a:bodyPr>
          <a:lstStyle/>
          <a:p>
            <a:r>
              <a:rPr lang="en-US" dirty="0"/>
              <a:t>Frequency Data Collection (without timer)</a:t>
            </a:r>
            <a:r>
              <a:rPr lang="en-US" dirty="0">
                <a:solidFill>
                  <a:srgbClr val="FF0000"/>
                </a:solidFill>
              </a:rPr>
              <a:t> </a:t>
            </a:r>
          </a:p>
        </p:txBody>
      </p:sp>
      <p:pic>
        <p:nvPicPr>
          <p:cNvPr id="6" name="Content Placeholder 5">
            <a:extLst>
              <a:ext uri="{FF2B5EF4-FFF2-40B4-BE49-F238E27FC236}">
                <a16:creationId xmlns:a16="http://schemas.microsoft.com/office/drawing/2014/main" id="{41278203-B1AC-1E4E-BF90-A881632CD2CA}"/>
              </a:ext>
            </a:extLst>
          </p:cNvPr>
          <p:cNvPicPr>
            <a:picLocks noGrp="1"/>
          </p:cNvPicPr>
          <p:nvPr>
            <p:ph idx="1"/>
          </p:nvPr>
        </p:nvPicPr>
        <p:blipFill>
          <a:blip r:embed="rId3" cstate="print"/>
          <a:srcRect/>
          <a:stretch>
            <a:fillRect/>
          </a:stretch>
        </p:blipFill>
        <p:spPr bwMode="auto">
          <a:xfrm>
            <a:off x="838200" y="1692650"/>
            <a:ext cx="6066692" cy="4585057"/>
          </a:xfrm>
          <a:prstGeom prst="rect">
            <a:avLst/>
          </a:prstGeom>
          <a:noFill/>
          <a:ln w="9525">
            <a:noFill/>
            <a:miter lim="800000"/>
            <a:headEnd/>
            <a:tailEnd/>
          </a:ln>
        </p:spPr>
      </p:pic>
      <p:sp>
        <p:nvSpPr>
          <p:cNvPr id="7" name="Rectangle 6">
            <a:extLst>
              <a:ext uri="{FF2B5EF4-FFF2-40B4-BE49-F238E27FC236}">
                <a16:creationId xmlns:a16="http://schemas.microsoft.com/office/drawing/2014/main" id="{AE0C2FD0-C459-F047-A1B2-5915F3D1825A}"/>
              </a:ext>
            </a:extLst>
          </p:cNvPr>
          <p:cNvSpPr/>
          <p:nvPr/>
        </p:nvSpPr>
        <p:spPr>
          <a:xfrm rot="10800000" flipV="1">
            <a:off x="7491044" y="5168569"/>
            <a:ext cx="4372709" cy="1477328"/>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cs typeface="Century Gothic" panose="020B0502020202020204" pitchFamily="34" charset="0"/>
              </a:rPr>
              <a:t>To record frequency using Frequency Ribbon, simply tap the button for the respective behavior per occurrence.  The data recorded on both fields will sync automatically. </a:t>
            </a:r>
            <a:endParaRPr lang="en-US" sz="2000" dirty="0">
              <a:solidFill>
                <a:srgbClr val="000000"/>
              </a:solidFill>
              <a:effectLst/>
              <a:latin typeface="Century Gothic" panose="020B0502020202020204" pitchFamily="34" charset="0"/>
              <a:ea typeface="MS Mincho" panose="02020609040205080304" pitchFamily="49" charset="-128"/>
              <a:cs typeface="Century Gothic" panose="020B0502020202020204" pitchFamily="34" charset="0"/>
            </a:endParaRPr>
          </a:p>
        </p:txBody>
      </p:sp>
      <p:cxnSp>
        <p:nvCxnSpPr>
          <p:cNvPr id="9" name="Straight Arrow Connector 8">
            <a:extLst>
              <a:ext uri="{FF2B5EF4-FFF2-40B4-BE49-F238E27FC236}">
                <a16:creationId xmlns:a16="http://schemas.microsoft.com/office/drawing/2014/main" id="{5EC43942-907F-4E42-88C8-E7F122144F4C}"/>
              </a:ext>
            </a:extLst>
          </p:cNvPr>
          <p:cNvCxnSpPr/>
          <p:nvPr/>
        </p:nvCxnSpPr>
        <p:spPr>
          <a:xfrm flipH="1">
            <a:off x="5484269" y="3882868"/>
            <a:ext cx="2098772" cy="64981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BC7586E-4870-8549-9D42-3E40D9DED167}"/>
              </a:ext>
            </a:extLst>
          </p:cNvPr>
          <p:cNvCxnSpPr/>
          <p:nvPr/>
        </p:nvCxnSpPr>
        <p:spPr>
          <a:xfrm flipH="1">
            <a:off x="5797062" y="6043246"/>
            <a:ext cx="165295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248999D-3475-8049-B90A-CEE8DAB739CB}"/>
              </a:ext>
            </a:extLst>
          </p:cNvPr>
          <p:cNvSpPr/>
          <p:nvPr/>
        </p:nvSpPr>
        <p:spPr>
          <a:xfrm>
            <a:off x="7621674" y="3463401"/>
            <a:ext cx="4111447" cy="646331"/>
          </a:xfrm>
          <a:prstGeom prst="rect">
            <a:avLst/>
          </a:prstGeom>
        </p:spPr>
        <p:txBody>
          <a:bodyPr wrap="none">
            <a:spAutoFit/>
          </a:bodyPr>
          <a:lstStyle/>
          <a:p>
            <a:r>
              <a:rPr lang="en-US" dirty="0">
                <a:solidFill>
                  <a:srgbClr val="000000"/>
                </a:solidFill>
                <a:latin typeface="Calibri" panose="020F0502020204030204" pitchFamily="34" charset="0"/>
                <a:ea typeface="MS Mincho" panose="02020609040205080304" pitchFamily="49" charset="-128"/>
              </a:rPr>
              <a:t>Tap </a:t>
            </a:r>
            <a:r>
              <a:rPr lang="en-US" b="1" dirty="0">
                <a:solidFill>
                  <a:srgbClr val="00B050"/>
                </a:solidFill>
                <a:latin typeface="Calibri" panose="020F0502020204030204" pitchFamily="34" charset="0"/>
                <a:ea typeface="MS Mincho" panose="02020609040205080304" pitchFamily="49" charset="-128"/>
              </a:rPr>
              <a:t>+</a:t>
            </a:r>
            <a:r>
              <a:rPr lang="en-US" dirty="0">
                <a:solidFill>
                  <a:srgbClr val="000000"/>
                </a:solidFill>
                <a:latin typeface="Calibri" panose="020F0502020204030204" pitchFamily="34" charset="0"/>
                <a:ea typeface="MS Mincho" panose="02020609040205080304" pitchFamily="49" charset="-128"/>
              </a:rPr>
              <a:t> to record each observed occurrence</a:t>
            </a:r>
          </a:p>
          <a:p>
            <a:r>
              <a:rPr lang="en-US" dirty="0">
                <a:solidFill>
                  <a:srgbClr val="000000"/>
                </a:solidFill>
                <a:latin typeface="Calibri" panose="020F0502020204030204" pitchFamily="34" charset="0"/>
                <a:ea typeface="MS Mincho" panose="02020609040205080304" pitchFamily="49" charset="-128"/>
              </a:rPr>
              <a:t>Tap </a:t>
            </a:r>
            <a:r>
              <a:rPr lang="en-US" b="1" dirty="0">
                <a:solidFill>
                  <a:srgbClr val="FF0000"/>
                </a:solidFill>
                <a:latin typeface="Calibri" panose="020F0502020204030204" pitchFamily="34" charset="0"/>
                <a:ea typeface="MS Mincho" panose="02020609040205080304" pitchFamily="49" charset="-128"/>
              </a:rPr>
              <a:t>–</a:t>
            </a:r>
            <a:r>
              <a:rPr lang="en-US" dirty="0">
                <a:solidFill>
                  <a:srgbClr val="000000"/>
                </a:solidFill>
                <a:latin typeface="Calibri" panose="020F0502020204030204" pitchFamily="34" charset="0"/>
                <a:ea typeface="MS Mincho" panose="02020609040205080304" pitchFamily="49" charset="-128"/>
              </a:rPr>
              <a:t> to reduce the frequency </a:t>
            </a:r>
            <a:endParaRPr lang="en-US" dirty="0"/>
          </a:p>
        </p:txBody>
      </p:sp>
      <p:cxnSp>
        <p:nvCxnSpPr>
          <p:cNvPr id="12" name="Straight Arrow Connector 11">
            <a:extLst>
              <a:ext uri="{FF2B5EF4-FFF2-40B4-BE49-F238E27FC236}">
                <a16:creationId xmlns:a16="http://schemas.microsoft.com/office/drawing/2014/main" id="{5EC43942-907F-4E42-88C8-E7F122144F4C}"/>
              </a:ext>
            </a:extLst>
          </p:cNvPr>
          <p:cNvCxnSpPr>
            <a:stCxn id="13" idx="1"/>
          </p:cNvCxnSpPr>
          <p:nvPr/>
        </p:nvCxnSpPr>
        <p:spPr>
          <a:xfrm flipH="1">
            <a:off x="5181600" y="4570400"/>
            <a:ext cx="2401441" cy="42097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248999D-3475-8049-B90A-CEE8DAB739CB}"/>
              </a:ext>
            </a:extLst>
          </p:cNvPr>
          <p:cNvSpPr/>
          <p:nvPr/>
        </p:nvSpPr>
        <p:spPr>
          <a:xfrm>
            <a:off x="7583041" y="4247234"/>
            <a:ext cx="3770759"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At end of session, if no occurrence of behavior, tap </a:t>
            </a:r>
            <a:r>
              <a:rPr lang="en-US" b="1" dirty="0">
                <a:solidFill>
                  <a:schemeClr val="accent2"/>
                </a:solidFill>
                <a:latin typeface="Calibri" panose="020F0502020204030204" pitchFamily="34" charset="0"/>
                <a:ea typeface="MS Mincho" panose="02020609040205080304" pitchFamily="49" charset="-128"/>
              </a:rPr>
              <a:t>Record Zero</a:t>
            </a:r>
            <a:endParaRPr lang="en-US" b="1" dirty="0">
              <a:solidFill>
                <a:schemeClr val="accent2"/>
              </a:solidFill>
            </a:endParaRPr>
          </a:p>
        </p:txBody>
      </p:sp>
    </p:spTree>
    <p:extLst>
      <p:ext uri="{BB962C8B-B14F-4D97-AF65-F5344CB8AC3E}">
        <p14:creationId xmlns:p14="http://schemas.microsoft.com/office/powerpoint/2010/main" val="1747195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886878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Quantity Data Collection </a:t>
            </a:r>
          </a:p>
        </p:txBody>
      </p:sp>
      <p:sp>
        <p:nvSpPr>
          <p:cNvPr id="3" name="Content Placeholder 2"/>
          <p:cNvSpPr>
            <a:spLocks noGrp="1"/>
          </p:cNvSpPr>
          <p:nvPr>
            <p:ph idx="1"/>
          </p:nvPr>
        </p:nvSpPr>
        <p:spPr>
          <a:xfrm>
            <a:off x="838200" y="1785258"/>
            <a:ext cx="10515600" cy="4481750"/>
          </a:xfrm>
        </p:spPr>
        <p:txBody>
          <a:bodyPr/>
          <a:lstStyle/>
          <a:p>
            <a:pPr marL="285750" marR="0" lvl="0" indent="-285750">
              <a:spcBef>
                <a:spcPts val="0"/>
              </a:spcBef>
              <a:spcAft>
                <a:spcPts val="0"/>
              </a:spcAft>
              <a:buSzPts val="1000"/>
              <a:buFont typeface="Arial" panose="020B0604020202020204" pitchFamily="34" charset="0"/>
              <a:buChar char="•"/>
            </a:pPr>
            <a:r>
              <a:rPr lang="en-US" b="1" dirty="0"/>
              <a:t>Quantity: </a:t>
            </a:r>
            <a:r>
              <a:rPr lang="en-US" dirty="0"/>
              <a:t>Used</a:t>
            </a:r>
            <a:r>
              <a:rPr lang="en-US" b="1" dirty="0"/>
              <a:t> </a:t>
            </a:r>
            <a:r>
              <a:rPr lang="en-US" dirty="0"/>
              <a:t>for permanent outcome data (e.g., data taken by parent outside of session, parent participation, intensity data collection, distance traveled, etc.).  </a:t>
            </a:r>
          </a:p>
          <a:p>
            <a:pPr marR="0" lvl="0">
              <a:spcBef>
                <a:spcPts val="0"/>
              </a:spcBef>
              <a:spcAft>
                <a:spcPts val="0"/>
              </a:spcAft>
              <a:buSzPts val="1000"/>
            </a:pPr>
            <a:r>
              <a:rPr lang="en-US" i="1" dirty="0"/>
              <a:t>	</a:t>
            </a:r>
            <a:r>
              <a:rPr lang="en-US" i="1" u="sng" dirty="0"/>
              <a:t>Note</a:t>
            </a:r>
            <a:r>
              <a:rPr lang="en-US" i="1" dirty="0"/>
              <a:t>: quantity data recording is most commonly used to record percentage of parent participation throughout a session.</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Data reported: </a:t>
            </a:r>
            <a:r>
              <a:rPr lang="en-US" dirty="0"/>
              <a:t>Total number</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How to calculate parent participation: </a:t>
            </a:r>
            <a:r>
              <a:rPr lang="en-US" dirty="0"/>
              <a:t>Number of minutes parent participated divided by total minutes of session, multiplied by 100.</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endParaRPr lang="en-US" dirty="0"/>
          </a:p>
        </p:txBody>
      </p:sp>
      <p:grpSp>
        <p:nvGrpSpPr>
          <p:cNvPr id="7" name="Group 6"/>
          <p:cNvGrpSpPr/>
          <p:nvPr/>
        </p:nvGrpSpPr>
        <p:grpSpPr>
          <a:xfrm>
            <a:off x="2831868" y="4474615"/>
            <a:ext cx="5389417" cy="707886"/>
            <a:chOff x="2230582" y="3934509"/>
            <a:chExt cx="5389417" cy="707886"/>
          </a:xfrm>
        </p:grpSpPr>
        <p:sp>
          <p:nvSpPr>
            <p:cNvPr id="6" name="TextBox 5"/>
            <p:cNvSpPr txBox="1"/>
            <p:nvPr/>
          </p:nvSpPr>
          <p:spPr>
            <a:xfrm>
              <a:off x="2230582" y="3934509"/>
              <a:ext cx="3020291" cy="707886"/>
            </a:xfrm>
            <a:prstGeom prst="rect">
              <a:avLst/>
            </a:prstGeom>
            <a:noFill/>
          </p:spPr>
          <p:txBody>
            <a:bodyPr wrap="square" rtlCol="0">
              <a:spAutoFit/>
            </a:bodyPr>
            <a:lstStyle/>
            <a:p>
              <a:pPr algn="ctr"/>
              <a:r>
                <a:rPr lang="en-US" sz="2000" u="sng" dirty="0">
                  <a:solidFill>
                    <a:srgbClr val="7030A0"/>
                  </a:solidFill>
                </a:rPr>
                <a:t># of Minutes Participated</a:t>
              </a:r>
            </a:p>
            <a:p>
              <a:pPr algn="ctr"/>
              <a:r>
                <a:rPr lang="en-US" sz="2000" dirty="0">
                  <a:solidFill>
                    <a:srgbClr val="7030A0"/>
                  </a:solidFill>
                </a:rPr>
                <a:t># of Minutes in Session</a:t>
              </a:r>
            </a:p>
          </p:txBody>
        </p:sp>
        <p:sp>
          <p:nvSpPr>
            <p:cNvPr id="9" name="TextBox 8"/>
            <p:cNvSpPr txBox="1"/>
            <p:nvPr/>
          </p:nvSpPr>
          <p:spPr>
            <a:xfrm>
              <a:off x="5112326" y="4088397"/>
              <a:ext cx="2507673" cy="400110"/>
            </a:xfrm>
            <a:prstGeom prst="rect">
              <a:avLst/>
            </a:prstGeom>
            <a:noFill/>
          </p:spPr>
          <p:txBody>
            <a:bodyPr wrap="square" rtlCol="0">
              <a:spAutoFit/>
            </a:bodyPr>
            <a:lstStyle/>
            <a:p>
              <a:pPr algn="ctr"/>
              <a:r>
                <a:rPr lang="en-US" sz="2000" dirty="0">
                  <a:solidFill>
                    <a:srgbClr val="7030A0"/>
                  </a:solidFill>
                </a:rPr>
                <a:t>x 100 = % Participated</a:t>
              </a:r>
            </a:p>
          </p:txBody>
        </p:sp>
      </p:grpSp>
    </p:spTree>
    <p:extLst>
      <p:ext uri="{BB962C8B-B14F-4D97-AF65-F5344CB8AC3E}">
        <p14:creationId xmlns:p14="http://schemas.microsoft.com/office/powerpoint/2010/main" val="377949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Quantity Target </a:t>
            </a:r>
          </a:p>
        </p:txBody>
      </p:sp>
      <p:pic>
        <p:nvPicPr>
          <p:cNvPr id="4" name="Picture 3"/>
          <p:cNvPicPr/>
          <p:nvPr/>
        </p:nvPicPr>
        <p:blipFill>
          <a:blip r:embed="rId2" cstate="print"/>
          <a:srcRect/>
          <a:stretch>
            <a:fillRect/>
          </a:stretch>
        </p:blipFill>
        <p:spPr bwMode="auto">
          <a:xfrm>
            <a:off x="242483" y="1516805"/>
            <a:ext cx="5049953" cy="3670919"/>
          </a:xfrm>
          <a:prstGeom prst="rect">
            <a:avLst/>
          </a:prstGeom>
          <a:noFill/>
          <a:ln w="9525">
            <a:noFill/>
            <a:miter lim="800000"/>
            <a:headEnd/>
            <a:tailEnd/>
          </a:ln>
        </p:spPr>
      </p:pic>
      <p:pic>
        <p:nvPicPr>
          <p:cNvPr id="5" name="Picture 4"/>
          <p:cNvPicPr/>
          <p:nvPr/>
        </p:nvPicPr>
        <p:blipFill>
          <a:blip r:embed="rId3" cstate="print"/>
          <a:srcRect/>
          <a:stretch>
            <a:fillRect/>
          </a:stretch>
        </p:blipFill>
        <p:spPr bwMode="auto">
          <a:xfrm>
            <a:off x="6636328" y="1516804"/>
            <a:ext cx="5077663" cy="3670919"/>
          </a:xfrm>
          <a:prstGeom prst="rect">
            <a:avLst/>
          </a:prstGeom>
          <a:noFill/>
          <a:ln w="9525">
            <a:noFill/>
            <a:miter lim="800000"/>
            <a:headEnd/>
            <a:tailEnd/>
          </a:ln>
        </p:spPr>
      </p:pic>
      <p:sp>
        <p:nvSpPr>
          <p:cNvPr id="6" name="Rectangle 5">
            <a:extLst>
              <a:ext uri="{FF2B5EF4-FFF2-40B4-BE49-F238E27FC236}">
                <a16:creationId xmlns:a16="http://schemas.microsoft.com/office/drawing/2014/main" id="{4A15D154-45AC-BC4C-A80E-7C8199467F96}"/>
              </a:ext>
            </a:extLst>
          </p:cNvPr>
          <p:cNvSpPr/>
          <p:nvPr/>
        </p:nvSpPr>
        <p:spPr>
          <a:xfrm>
            <a:off x="2521605" y="5532022"/>
            <a:ext cx="1849504" cy="338554"/>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1. </a:t>
            </a:r>
            <a:r>
              <a:rPr lang="en-US" sz="1600" dirty="0">
                <a:latin typeface="Calibri" panose="020F0502020204030204" pitchFamily="34" charset="0"/>
                <a:ea typeface="MS Mincho" panose="02020609040205080304" pitchFamily="49" charset="-128"/>
              </a:rPr>
              <a:t>Tap </a:t>
            </a:r>
            <a:r>
              <a:rPr lang="en-US" sz="1600" b="1" dirty="0">
                <a:latin typeface="Calibri" panose="020F0502020204030204" pitchFamily="34" charset="0"/>
                <a:ea typeface="MS Mincho" panose="02020609040205080304" pitchFamily="49" charset="-128"/>
              </a:rPr>
              <a:t>Choose</a:t>
            </a:r>
            <a:endParaRPr lang="en-US" sz="1600" b="1" dirty="0">
              <a:solidFill>
                <a:srgbClr val="00B050"/>
              </a:solidFill>
            </a:endParaRPr>
          </a:p>
        </p:txBody>
      </p:sp>
      <p:sp>
        <p:nvSpPr>
          <p:cNvPr id="7" name="Rectangle 6">
            <a:extLst>
              <a:ext uri="{FF2B5EF4-FFF2-40B4-BE49-F238E27FC236}">
                <a16:creationId xmlns:a16="http://schemas.microsoft.com/office/drawing/2014/main" id="{4A15D154-45AC-BC4C-A80E-7C8199467F96}"/>
              </a:ext>
            </a:extLst>
          </p:cNvPr>
          <p:cNvSpPr/>
          <p:nvPr/>
        </p:nvSpPr>
        <p:spPr>
          <a:xfrm>
            <a:off x="8049569" y="5532022"/>
            <a:ext cx="1849504" cy="338554"/>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2. </a:t>
            </a:r>
            <a:r>
              <a:rPr lang="en-US" sz="1600" dirty="0">
                <a:latin typeface="Calibri" panose="020F0502020204030204" pitchFamily="34" charset="0"/>
                <a:ea typeface="MS Mincho" panose="02020609040205080304" pitchFamily="49" charset="-128"/>
              </a:rPr>
              <a:t>Select number</a:t>
            </a:r>
            <a:endParaRPr lang="en-US" sz="1600" b="1" dirty="0">
              <a:solidFill>
                <a:srgbClr val="00B050"/>
              </a:solidFill>
            </a:endParaRPr>
          </a:p>
        </p:txBody>
      </p:sp>
      <p:sp>
        <p:nvSpPr>
          <p:cNvPr id="8" name="Rectangle 7">
            <a:extLst>
              <a:ext uri="{FF2B5EF4-FFF2-40B4-BE49-F238E27FC236}">
                <a16:creationId xmlns:a16="http://schemas.microsoft.com/office/drawing/2014/main" id="{4A15D154-45AC-BC4C-A80E-7C8199467F96}"/>
              </a:ext>
            </a:extLst>
          </p:cNvPr>
          <p:cNvSpPr/>
          <p:nvPr/>
        </p:nvSpPr>
        <p:spPr>
          <a:xfrm>
            <a:off x="10003059" y="5532022"/>
            <a:ext cx="1849504" cy="338554"/>
          </a:xfrm>
          <a:prstGeom prst="rect">
            <a:avLst/>
          </a:prstGeom>
        </p:spPr>
        <p:txBody>
          <a:bodyPr wrap="square">
            <a:spAutoFit/>
          </a:bodyPr>
          <a:lstStyle/>
          <a:p>
            <a:r>
              <a:rPr lang="en-US" sz="1600" b="1" dirty="0">
                <a:latin typeface="Calibri" panose="020F0502020204030204" pitchFamily="34" charset="0"/>
                <a:ea typeface="MS Mincho" panose="02020609040205080304" pitchFamily="49" charset="-128"/>
              </a:rPr>
              <a:t>3.</a:t>
            </a:r>
            <a:r>
              <a:rPr lang="en-US" sz="1600" dirty="0">
                <a:latin typeface="Calibri" panose="020F0502020204030204" pitchFamily="34" charset="0"/>
                <a:ea typeface="MS Mincho" panose="02020609040205080304" pitchFamily="49" charset="-128"/>
              </a:rPr>
              <a:t> Tap </a:t>
            </a:r>
            <a:r>
              <a:rPr lang="en-US" sz="1600" b="1" dirty="0">
                <a:solidFill>
                  <a:schemeClr val="accent2"/>
                </a:solidFill>
                <a:latin typeface="Calibri" panose="020F0502020204030204" pitchFamily="34" charset="0"/>
                <a:ea typeface="MS Mincho" panose="02020609040205080304" pitchFamily="49" charset="-128"/>
              </a:rPr>
              <a:t>Save</a:t>
            </a:r>
            <a:endParaRPr lang="en-US" sz="1600" b="1" dirty="0">
              <a:solidFill>
                <a:schemeClr val="accent2"/>
              </a:solidFill>
            </a:endParaRPr>
          </a:p>
        </p:txBody>
      </p:sp>
      <p:cxnSp>
        <p:nvCxnSpPr>
          <p:cNvPr id="9" name="Straight Arrow Connector 8">
            <a:extLst>
              <a:ext uri="{FF2B5EF4-FFF2-40B4-BE49-F238E27FC236}">
                <a16:creationId xmlns:a16="http://schemas.microsoft.com/office/drawing/2014/main" id="{6ADF2619-A68B-9946-A844-C25DAAF5C1EA}"/>
              </a:ext>
            </a:extLst>
          </p:cNvPr>
          <p:cNvCxnSpPr>
            <a:cxnSpLocks/>
          </p:cNvCxnSpPr>
          <p:nvPr/>
        </p:nvCxnSpPr>
        <p:spPr>
          <a:xfrm flipH="1" flipV="1">
            <a:off x="3419294" y="3974493"/>
            <a:ext cx="27063" cy="155752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ADF2619-A68B-9946-A844-C25DAAF5C1EA}"/>
              </a:ext>
            </a:extLst>
          </p:cNvPr>
          <p:cNvCxnSpPr>
            <a:cxnSpLocks/>
          </p:cNvCxnSpPr>
          <p:nvPr/>
        </p:nvCxnSpPr>
        <p:spPr>
          <a:xfrm flipV="1">
            <a:off x="9137176" y="3726873"/>
            <a:ext cx="547151" cy="178356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ADF2619-A68B-9946-A844-C25DAAF5C1EA}"/>
              </a:ext>
            </a:extLst>
          </p:cNvPr>
          <p:cNvCxnSpPr>
            <a:cxnSpLocks/>
          </p:cNvCxnSpPr>
          <p:nvPr/>
        </p:nvCxnSpPr>
        <p:spPr>
          <a:xfrm flipH="1" flipV="1">
            <a:off x="9978878" y="4048551"/>
            <a:ext cx="315049" cy="148347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858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96587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3C0DA-DF0D-426D-86AB-3B650069EAE2}"/>
              </a:ext>
            </a:extLst>
          </p:cNvPr>
          <p:cNvSpPr>
            <a:spLocks noGrp="1"/>
          </p:cNvSpPr>
          <p:nvPr>
            <p:ph type="title"/>
          </p:nvPr>
        </p:nvSpPr>
        <p:spPr/>
        <p:txBody>
          <a:bodyPr/>
          <a:lstStyle/>
          <a:p>
            <a:r>
              <a:rPr lang="en-US" dirty="0"/>
              <a:t>Setting up Catalyst</a:t>
            </a:r>
          </a:p>
        </p:txBody>
      </p:sp>
      <p:sp>
        <p:nvSpPr>
          <p:cNvPr id="5" name="Content Placeholder 4">
            <a:extLst>
              <a:ext uri="{FF2B5EF4-FFF2-40B4-BE49-F238E27FC236}">
                <a16:creationId xmlns:a16="http://schemas.microsoft.com/office/drawing/2014/main" id="{8377F39B-E8D4-4723-AFCD-428D5BE2B78B}"/>
              </a:ext>
            </a:extLst>
          </p:cNvPr>
          <p:cNvSpPr>
            <a:spLocks noGrp="1"/>
          </p:cNvSpPr>
          <p:nvPr>
            <p:ph idx="1"/>
          </p:nvPr>
        </p:nvSpPr>
        <p:spPr/>
        <p:txBody>
          <a:bodyPr/>
          <a:lstStyle/>
          <a:p>
            <a:pPr marL="342900" indent="-342900">
              <a:buAutoNum type="arabicPeriod"/>
            </a:pPr>
            <a:r>
              <a:rPr lang="en-US" sz="2400" dirty="0"/>
              <a:t>Find Catalyst email with username and password </a:t>
            </a:r>
          </a:p>
          <a:p>
            <a:pPr marL="342900" indent="-342900">
              <a:buAutoNum type="arabicPeriod"/>
            </a:pPr>
            <a:r>
              <a:rPr lang="en-US" sz="2400" dirty="0"/>
              <a:t>Go to secure.datafinch.com and log in</a:t>
            </a:r>
          </a:p>
          <a:p>
            <a:pPr marL="342900" indent="-342900">
              <a:buAutoNum type="arabicPeriod"/>
            </a:pPr>
            <a:r>
              <a:rPr lang="en-US" sz="2400" dirty="0"/>
              <a:t>Click on your name on top right (change password AND change pin)</a:t>
            </a:r>
          </a:p>
          <a:p>
            <a:pPr marL="342900" indent="-342900">
              <a:buAutoNum type="arabicPeriod"/>
            </a:pPr>
            <a:r>
              <a:rPr lang="en-US" sz="2400" dirty="0"/>
              <a:t>Then go to app and enter username/password</a:t>
            </a:r>
          </a:p>
          <a:p>
            <a:pPr marL="342900" indent="-342900">
              <a:buAutoNum type="arabicPeriod"/>
            </a:pPr>
            <a:r>
              <a:rPr lang="en-US" sz="2400" dirty="0"/>
              <a:t>Allow to sync</a:t>
            </a:r>
          </a:p>
          <a:p>
            <a:endParaRPr lang="en-US" sz="2400" dirty="0"/>
          </a:p>
          <a:p>
            <a:r>
              <a:rPr lang="en-US" sz="2400" i="1" dirty="0"/>
              <a:t>Please be sure to share your tablet # with your instructor before we move on!</a:t>
            </a:r>
          </a:p>
          <a:p>
            <a:endParaRPr lang="en-US" dirty="0"/>
          </a:p>
        </p:txBody>
      </p:sp>
    </p:spTree>
    <p:extLst>
      <p:ext uri="{BB962C8B-B14F-4D97-AF65-F5344CB8AC3E}">
        <p14:creationId xmlns:p14="http://schemas.microsoft.com/office/powerpoint/2010/main" val="10158093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Task Analysis Data Collection </a:t>
            </a:r>
          </a:p>
        </p:txBody>
      </p:sp>
      <p:sp>
        <p:nvSpPr>
          <p:cNvPr id="3" name="Content Placeholder 2"/>
          <p:cNvSpPr>
            <a:spLocks noGrp="1"/>
          </p:cNvSpPr>
          <p:nvPr>
            <p:ph idx="1"/>
          </p:nvPr>
        </p:nvSpPr>
        <p:spPr>
          <a:xfrm>
            <a:off x="838200" y="1785258"/>
            <a:ext cx="10515600" cy="4481750"/>
          </a:xfrm>
        </p:spPr>
        <p:txBody>
          <a:bodyPr/>
          <a:lstStyle/>
          <a:p>
            <a:pPr marL="285750" marR="0" lvl="0" indent="-285750">
              <a:spcBef>
                <a:spcPts val="0"/>
              </a:spcBef>
              <a:spcAft>
                <a:spcPts val="0"/>
              </a:spcAft>
              <a:buSzPts val="1000"/>
              <a:buFont typeface="Arial" panose="020B0604020202020204" pitchFamily="34" charset="0"/>
              <a:buChar char="•"/>
            </a:pPr>
            <a:r>
              <a:rPr lang="en-US" b="1" dirty="0"/>
              <a:t>Task Analysis: </a:t>
            </a:r>
            <a:r>
              <a:rPr lang="en-US" dirty="0"/>
              <a:t>Used most commonly to measure level of independence across steps of a task (e.g., washing hands, brushing teeth, etc.).</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Data reported: </a:t>
            </a:r>
            <a:r>
              <a:rPr lang="en-US" dirty="0"/>
              <a:t>Number of independent steps of over the total number of steps in a task</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How to calculate: </a:t>
            </a:r>
            <a:r>
              <a:rPr lang="en-US" dirty="0"/>
              <a:t>Number of independent steps divided by total steps, multiplied by 100</a:t>
            </a:r>
          </a:p>
        </p:txBody>
      </p:sp>
      <p:sp>
        <p:nvSpPr>
          <p:cNvPr id="4" name="Rectangle 3"/>
          <p:cNvSpPr/>
          <p:nvPr/>
        </p:nvSpPr>
        <p:spPr>
          <a:xfrm>
            <a:off x="927653" y="4851507"/>
            <a:ext cx="9996056" cy="1231106"/>
          </a:xfrm>
          <a:prstGeom prst="rect">
            <a:avLst/>
          </a:prstGeom>
        </p:spPr>
        <p:txBody>
          <a:bodyPr wrap="square">
            <a:spAutoFit/>
          </a:bodyPr>
          <a:lstStyle/>
          <a:p>
            <a:endParaRPr lang="en-US" dirty="0"/>
          </a:p>
          <a:p>
            <a:pPr lvl="0"/>
            <a:r>
              <a:rPr lang="en-US" sz="2800" b="1" dirty="0">
                <a:solidFill>
                  <a:srgbClr val="00B0F0"/>
                </a:solidFill>
                <a:latin typeface="Avenir Roman" panose="02000503020000020003"/>
              </a:rPr>
              <a:t>Active Student Responding!  What’s a real-life example/behavior YOU engage in measured by task analysis? </a:t>
            </a:r>
            <a:r>
              <a:rPr lang="en-US" sz="2800" b="1" dirty="0">
                <a:solidFill>
                  <a:srgbClr val="00B0F0"/>
                </a:solidFill>
                <a:latin typeface="Avenir Roman" panose="02000503020000020003"/>
                <a:sym typeface="Wingdings" panose="05000000000000000000" pitchFamily="2" charset="2"/>
              </a:rPr>
              <a:t> </a:t>
            </a:r>
            <a:endParaRPr lang="en-US" sz="2800" b="1" dirty="0">
              <a:solidFill>
                <a:srgbClr val="00B0F0"/>
              </a:solidFill>
              <a:latin typeface="Avenir Roman" panose="02000503020000020003"/>
            </a:endParaRPr>
          </a:p>
        </p:txBody>
      </p:sp>
      <p:grpSp>
        <p:nvGrpSpPr>
          <p:cNvPr id="11" name="Group 10">
            <a:extLst>
              <a:ext uri="{FF2B5EF4-FFF2-40B4-BE49-F238E27FC236}">
                <a16:creationId xmlns:a16="http://schemas.microsoft.com/office/drawing/2014/main" id="{C0E55B61-726D-4C34-8F36-DEA4F2B83104}"/>
              </a:ext>
            </a:extLst>
          </p:cNvPr>
          <p:cNvGrpSpPr/>
          <p:nvPr/>
        </p:nvGrpSpPr>
        <p:grpSpPr>
          <a:xfrm>
            <a:off x="3218146" y="3875168"/>
            <a:ext cx="5415069" cy="707886"/>
            <a:chOff x="2811385" y="3934509"/>
            <a:chExt cx="5415069" cy="707886"/>
          </a:xfrm>
        </p:grpSpPr>
        <p:sp>
          <p:nvSpPr>
            <p:cNvPr id="12" name="TextBox 11">
              <a:extLst>
                <a:ext uri="{FF2B5EF4-FFF2-40B4-BE49-F238E27FC236}">
                  <a16:creationId xmlns:a16="http://schemas.microsoft.com/office/drawing/2014/main" id="{6652C5D7-8C65-4D99-9493-B6B7A9A64B29}"/>
                </a:ext>
              </a:extLst>
            </p:cNvPr>
            <p:cNvSpPr txBox="1"/>
            <p:nvPr/>
          </p:nvSpPr>
          <p:spPr>
            <a:xfrm>
              <a:off x="2811385" y="3934509"/>
              <a:ext cx="2439488" cy="707886"/>
            </a:xfrm>
            <a:prstGeom prst="rect">
              <a:avLst/>
            </a:prstGeom>
            <a:noFill/>
          </p:spPr>
          <p:txBody>
            <a:bodyPr wrap="square" rtlCol="0">
              <a:spAutoFit/>
            </a:bodyPr>
            <a:lstStyle/>
            <a:p>
              <a:pPr algn="ctr"/>
              <a:r>
                <a:rPr lang="en-US" sz="2000" u="sng" dirty="0">
                  <a:solidFill>
                    <a:srgbClr val="7030A0"/>
                  </a:solidFill>
                </a:rPr>
                <a:t># Independent Steps</a:t>
              </a:r>
            </a:p>
            <a:p>
              <a:pPr algn="ctr"/>
              <a:r>
                <a:rPr lang="en-US" sz="2000" dirty="0">
                  <a:solidFill>
                    <a:srgbClr val="7030A0"/>
                  </a:solidFill>
                </a:rPr>
                <a:t>Total # of Steps</a:t>
              </a:r>
            </a:p>
          </p:txBody>
        </p:sp>
        <p:sp>
          <p:nvSpPr>
            <p:cNvPr id="13" name="TextBox 12">
              <a:extLst>
                <a:ext uri="{FF2B5EF4-FFF2-40B4-BE49-F238E27FC236}">
                  <a16:creationId xmlns:a16="http://schemas.microsoft.com/office/drawing/2014/main" id="{843DBFA1-3CA2-4729-BF32-8AA70BA6370A}"/>
                </a:ext>
              </a:extLst>
            </p:cNvPr>
            <p:cNvSpPr txBox="1"/>
            <p:nvPr/>
          </p:nvSpPr>
          <p:spPr>
            <a:xfrm>
              <a:off x="5112326" y="4088397"/>
              <a:ext cx="3114128" cy="400110"/>
            </a:xfrm>
            <a:prstGeom prst="rect">
              <a:avLst/>
            </a:prstGeom>
            <a:noFill/>
          </p:spPr>
          <p:txBody>
            <a:bodyPr wrap="square" rtlCol="0">
              <a:spAutoFit/>
            </a:bodyPr>
            <a:lstStyle/>
            <a:p>
              <a:pPr algn="ctr"/>
              <a:r>
                <a:rPr lang="en-US" sz="2000" dirty="0">
                  <a:solidFill>
                    <a:srgbClr val="7030A0"/>
                  </a:solidFill>
                </a:rPr>
                <a:t>x 100  =  % of Independence</a:t>
              </a:r>
            </a:p>
          </p:txBody>
        </p:sp>
      </p:grpSp>
    </p:spTree>
    <p:extLst>
      <p:ext uri="{BB962C8B-B14F-4D97-AF65-F5344CB8AC3E}">
        <p14:creationId xmlns:p14="http://schemas.microsoft.com/office/powerpoint/2010/main" val="2017500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DFC02-93FB-2843-B16A-A0FA46F64A77}"/>
              </a:ext>
            </a:extLst>
          </p:cNvPr>
          <p:cNvSpPr>
            <a:spLocks noGrp="1"/>
          </p:cNvSpPr>
          <p:nvPr>
            <p:ph type="title"/>
          </p:nvPr>
        </p:nvSpPr>
        <p:spPr/>
        <p:txBody>
          <a:bodyPr/>
          <a:lstStyle/>
          <a:p>
            <a:r>
              <a:rPr lang="en-US" dirty="0"/>
              <a:t>Task Analysis</a:t>
            </a:r>
          </a:p>
        </p:txBody>
      </p:sp>
      <p:pic>
        <p:nvPicPr>
          <p:cNvPr id="7" name="Content Placeholder 6">
            <a:extLst>
              <a:ext uri="{FF2B5EF4-FFF2-40B4-BE49-F238E27FC236}">
                <a16:creationId xmlns:a16="http://schemas.microsoft.com/office/drawing/2014/main" id="{34C0D8E5-32F0-5549-951C-7732C41843D9}"/>
              </a:ext>
            </a:extLst>
          </p:cNvPr>
          <p:cNvPicPr>
            <a:picLocks noGrp="1"/>
          </p:cNvPicPr>
          <p:nvPr>
            <p:ph idx="1"/>
          </p:nvPr>
        </p:nvPicPr>
        <p:blipFill>
          <a:blip r:embed="rId3" cstate="print"/>
          <a:srcRect/>
          <a:stretch>
            <a:fillRect/>
          </a:stretch>
        </p:blipFill>
        <p:spPr bwMode="auto">
          <a:xfrm>
            <a:off x="530442" y="1516805"/>
            <a:ext cx="4870938" cy="3672864"/>
          </a:xfrm>
          <a:prstGeom prst="rect">
            <a:avLst/>
          </a:prstGeom>
          <a:noFill/>
          <a:ln w="9525">
            <a:noFill/>
            <a:miter lim="800000"/>
            <a:headEnd/>
            <a:tailEnd/>
          </a:ln>
        </p:spPr>
      </p:pic>
      <p:cxnSp>
        <p:nvCxnSpPr>
          <p:cNvPr id="9" name="Straight Arrow Connector 8">
            <a:extLst>
              <a:ext uri="{FF2B5EF4-FFF2-40B4-BE49-F238E27FC236}">
                <a16:creationId xmlns:a16="http://schemas.microsoft.com/office/drawing/2014/main" id="{79C9C448-B0A9-CD47-B18F-D0FCD8D71113}"/>
              </a:ext>
            </a:extLst>
          </p:cNvPr>
          <p:cNvCxnSpPr>
            <a:cxnSpLocks/>
            <a:stCxn id="10" idx="0"/>
          </p:cNvCxnSpPr>
          <p:nvPr/>
        </p:nvCxnSpPr>
        <p:spPr>
          <a:xfrm flipV="1">
            <a:off x="4752109" y="4717586"/>
            <a:ext cx="59417" cy="122403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DCEB2CA-E808-DA45-A70E-7E66B784D058}"/>
              </a:ext>
            </a:extLst>
          </p:cNvPr>
          <p:cNvSpPr/>
          <p:nvPr/>
        </p:nvSpPr>
        <p:spPr>
          <a:xfrm>
            <a:off x="3156305" y="5941618"/>
            <a:ext cx="3191608"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Record each step as either correct </a:t>
            </a:r>
            <a:r>
              <a:rPr lang="en-US" b="1" dirty="0">
                <a:solidFill>
                  <a:srgbClr val="00B050"/>
                </a:solidFill>
                <a:latin typeface="Calibri" panose="020F0502020204030204" pitchFamily="34" charset="0"/>
                <a:ea typeface="MS Mincho" panose="02020609040205080304" pitchFamily="49" charset="-128"/>
              </a:rPr>
              <a:t>+</a:t>
            </a:r>
            <a:r>
              <a:rPr lang="en-US" dirty="0">
                <a:solidFill>
                  <a:srgbClr val="000000"/>
                </a:solidFill>
                <a:latin typeface="Calibri" panose="020F0502020204030204" pitchFamily="34" charset="0"/>
                <a:ea typeface="MS Mincho" panose="02020609040205080304" pitchFamily="49" charset="-128"/>
              </a:rPr>
              <a:t> or incorrect </a:t>
            </a:r>
            <a:r>
              <a:rPr lang="en-US" b="1" dirty="0">
                <a:solidFill>
                  <a:srgbClr val="FF0000"/>
                </a:solidFill>
                <a:latin typeface="Calibri" panose="020F0502020204030204" pitchFamily="34" charset="0"/>
                <a:ea typeface="MS Mincho" panose="02020609040205080304" pitchFamily="49" charset="-128"/>
              </a:rPr>
              <a:t>- </a:t>
            </a:r>
            <a:r>
              <a:rPr lang="en-US" dirty="0">
                <a:solidFill>
                  <a:srgbClr val="000000"/>
                </a:solidFill>
                <a:latin typeface="Calibri" panose="020F0502020204030204" pitchFamily="34" charset="0"/>
                <a:ea typeface="MS Mincho" panose="02020609040205080304" pitchFamily="49" charset="-128"/>
              </a:rPr>
              <a:t> </a:t>
            </a:r>
            <a:endParaRPr lang="en-US" dirty="0"/>
          </a:p>
        </p:txBody>
      </p:sp>
      <p:pic>
        <p:nvPicPr>
          <p:cNvPr id="11" name="Picture 10"/>
          <p:cNvPicPr/>
          <p:nvPr/>
        </p:nvPicPr>
        <p:blipFill>
          <a:blip r:embed="rId4" cstate="print"/>
          <a:srcRect/>
          <a:stretch>
            <a:fillRect/>
          </a:stretch>
        </p:blipFill>
        <p:spPr bwMode="auto">
          <a:xfrm>
            <a:off x="6859270" y="2230802"/>
            <a:ext cx="4347845" cy="3098800"/>
          </a:xfrm>
          <a:prstGeom prst="rect">
            <a:avLst/>
          </a:prstGeom>
          <a:noFill/>
          <a:ln w="9525">
            <a:noFill/>
            <a:miter lim="800000"/>
            <a:headEnd/>
            <a:tailEnd/>
          </a:ln>
        </p:spPr>
      </p:pic>
      <p:sp>
        <p:nvSpPr>
          <p:cNvPr id="12" name="Rectangle 11">
            <a:extLst>
              <a:ext uri="{FF2B5EF4-FFF2-40B4-BE49-F238E27FC236}">
                <a16:creationId xmlns:a16="http://schemas.microsoft.com/office/drawing/2014/main" id="{8DCEB2CA-E808-DA45-A70E-7E66B784D058}"/>
              </a:ext>
            </a:extLst>
          </p:cNvPr>
          <p:cNvSpPr/>
          <p:nvPr/>
        </p:nvSpPr>
        <p:spPr>
          <a:xfrm>
            <a:off x="8636204" y="1193639"/>
            <a:ext cx="3191608"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You may also need to select the level of prompt delivered </a:t>
            </a:r>
            <a:endParaRPr lang="en-US" dirty="0"/>
          </a:p>
        </p:txBody>
      </p:sp>
      <p:sp>
        <p:nvSpPr>
          <p:cNvPr id="13" name="Rectangle 12">
            <a:extLst>
              <a:ext uri="{FF2B5EF4-FFF2-40B4-BE49-F238E27FC236}">
                <a16:creationId xmlns:a16="http://schemas.microsoft.com/office/drawing/2014/main" id="{8DCEB2CA-E808-DA45-A70E-7E66B784D058}"/>
              </a:ext>
            </a:extLst>
          </p:cNvPr>
          <p:cNvSpPr/>
          <p:nvPr/>
        </p:nvSpPr>
        <p:spPr>
          <a:xfrm>
            <a:off x="8162192" y="5674267"/>
            <a:ext cx="3191608"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Click </a:t>
            </a:r>
            <a:r>
              <a:rPr lang="en-US" b="1" dirty="0">
                <a:solidFill>
                  <a:schemeClr val="accent2"/>
                </a:solidFill>
                <a:latin typeface="Calibri" panose="020F0502020204030204" pitchFamily="34" charset="0"/>
                <a:ea typeface="MS Mincho" panose="02020609040205080304" pitchFamily="49" charset="-128"/>
              </a:rPr>
              <a:t>Save</a:t>
            </a:r>
            <a:r>
              <a:rPr lang="en-US" dirty="0">
                <a:solidFill>
                  <a:srgbClr val="000000"/>
                </a:solidFill>
                <a:latin typeface="Calibri" panose="020F0502020204030204" pitchFamily="34" charset="0"/>
                <a:ea typeface="MS Mincho" panose="02020609040205080304" pitchFamily="49" charset="-128"/>
              </a:rPr>
              <a:t> once finished</a:t>
            </a:r>
            <a:endParaRPr lang="en-US" dirty="0"/>
          </a:p>
        </p:txBody>
      </p:sp>
      <p:cxnSp>
        <p:nvCxnSpPr>
          <p:cNvPr id="15" name="Straight Arrow Connector 14">
            <a:extLst>
              <a:ext uri="{FF2B5EF4-FFF2-40B4-BE49-F238E27FC236}">
                <a16:creationId xmlns:a16="http://schemas.microsoft.com/office/drawing/2014/main" id="{79C9C448-B0A9-CD47-B18F-D0FCD8D71113}"/>
              </a:ext>
            </a:extLst>
          </p:cNvPr>
          <p:cNvCxnSpPr>
            <a:cxnSpLocks/>
          </p:cNvCxnSpPr>
          <p:nvPr/>
        </p:nvCxnSpPr>
        <p:spPr>
          <a:xfrm flipV="1">
            <a:off x="9462655" y="3643745"/>
            <a:ext cx="295341" cy="207668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C9C448-B0A9-CD47-B18F-D0FCD8D71113}"/>
              </a:ext>
            </a:extLst>
          </p:cNvPr>
          <p:cNvCxnSpPr>
            <a:cxnSpLocks/>
          </p:cNvCxnSpPr>
          <p:nvPr/>
        </p:nvCxnSpPr>
        <p:spPr>
          <a:xfrm flipH="1">
            <a:off x="10478559" y="1886137"/>
            <a:ext cx="36834" cy="110644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974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7385777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Toileting Data Collection </a:t>
            </a:r>
          </a:p>
        </p:txBody>
      </p:sp>
      <p:pic>
        <p:nvPicPr>
          <p:cNvPr id="4" name="Picture 3"/>
          <p:cNvPicPr/>
          <p:nvPr/>
        </p:nvPicPr>
        <p:blipFill>
          <a:blip r:embed="rId3" cstate="print"/>
          <a:srcRect/>
          <a:stretch>
            <a:fillRect/>
          </a:stretch>
        </p:blipFill>
        <p:spPr bwMode="auto">
          <a:xfrm>
            <a:off x="976746" y="1824007"/>
            <a:ext cx="5874236" cy="4313557"/>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79C9C448-B0A9-CD47-B18F-D0FCD8D71113}"/>
              </a:ext>
            </a:extLst>
          </p:cNvPr>
          <p:cNvCxnSpPr>
            <a:cxnSpLocks/>
          </p:cNvCxnSpPr>
          <p:nvPr/>
        </p:nvCxnSpPr>
        <p:spPr>
          <a:xfrm flipH="1">
            <a:off x="4589855" y="3754582"/>
            <a:ext cx="3085563" cy="208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C9C448-B0A9-CD47-B18F-D0FCD8D71113}"/>
              </a:ext>
            </a:extLst>
          </p:cNvPr>
          <p:cNvCxnSpPr>
            <a:cxnSpLocks/>
          </p:cNvCxnSpPr>
          <p:nvPr/>
        </p:nvCxnSpPr>
        <p:spPr>
          <a:xfrm flipH="1">
            <a:off x="6061273" y="4290498"/>
            <a:ext cx="1579417" cy="2089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9C9C448-B0A9-CD47-B18F-D0FCD8D71113}"/>
              </a:ext>
            </a:extLst>
          </p:cNvPr>
          <p:cNvCxnSpPr>
            <a:cxnSpLocks/>
          </p:cNvCxnSpPr>
          <p:nvPr/>
        </p:nvCxnSpPr>
        <p:spPr>
          <a:xfrm flipH="1" flipV="1">
            <a:off x="6473494" y="4966968"/>
            <a:ext cx="1215779" cy="206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DCEB2CA-E808-DA45-A70E-7E66B784D058}"/>
              </a:ext>
            </a:extLst>
          </p:cNvPr>
          <p:cNvSpPr/>
          <p:nvPr/>
        </p:nvSpPr>
        <p:spPr>
          <a:xfrm>
            <a:off x="7716982" y="3552957"/>
            <a:ext cx="3191608"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Select </a:t>
            </a:r>
            <a:r>
              <a:rPr lang="en-US" b="1" dirty="0">
                <a:solidFill>
                  <a:srgbClr val="000000"/>
                </a:solidFill>
                <a:latin typeface="Calibri" panose="020F0502020204030204" pitchFamily="34" charset="0"/>
                <a:ea typeface="MS Mincho" panose="02020609040205080304" pitchFamily="49" charset="-128"/>
              </a:rPr>
              <a:t>Sit Duration</a:t>
            </a:r>
            <a:r>
              <a:rPr lang="en-US" dirty="0">
                <a:solidFill>
                  <a:srgbClr val="000000"/>
                </a:solidFill>
                <a:latin typeface="Calibri" panose="020F0502020204030204" pitchFamily="34" charset="0"/>
                <a:ea typeface="MS Mincho" panose="02020609040205080304" pitchFamily="49" charset="-128"/>
              </a:rPr>
              <a:t>, if applicable </a:t>
            </a:r>
            <a:endParaRPr lang="en-US" dirty="0"/>
          </a:p>
        </p:txBody>
      </p:sp>
      <p:sp>
        <p:nvSpPr>
          <p:cNvPr id="25" name="Rectangle 24">
            <a:extLst>
              <a:ext uri="{FF2B5EF4-FFF2-40B4-BE49-F238E27FC236}">
                <a16:creationId xmlns:a16="http://schemas.microsoft.com/office/drawing/2014/main" id="{8DCEB2CA-E808-DA45-A70E-7E66B784D058}"/>
              </a:ext>
            </a:extLst>
          </p:cNvPr>
          <p:cNvSpPr/>
          <p:nvPr/>
        </p:nvSpPr>
        <p:spPr>
          <a:xfrm>
            <a:off x="7716982" y="4849480"/>
            <a:ext cx="4059382" cy="923330"/>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Select </a:t>
            </a:r>
            <a:r>
              <a:rPr lang="en-US" b="1" dirty="0">
                <a:solidFill>
                  <a:srgbClr val="000000"/>
                </a:solidFill>
                <a:latin typeface="Calibri" panose="020F0502020204030204" pitchFamily="34" charset="0"/>
                <a:ea typeface="MS Mincho" panose="02020609040205080304" pitchFamily="49" charset="-128"/>
              </a:rPr>
              <a:t>Initiated</a:t>
            </a:r>
            <a:r>
              <a:rPr lang="en-US" dirty="0">
                <a:solidFill>
                  <a:srgbClr val="000000"/>
                </a:solidFill>
                <a:latin typeface="Calibri" panose="020F0502020204030204" pitchFamily="34" charset="0"/>
                <a:ea typeface="MS Mincho" panose="02020609040205080304" pitchFamily="49" charset="-128"/>
              </a:rPr>
              <a:t> or </a:t>
            </a:r>
            <a:r>
              <a:rPr lang="en-US" b="1" dirty="0">
                <a:solidFill>
                  <a:srgbClr val="000000"/>
                </a:solidFill>
                <a:latin typeface="Calibri" panose="020F0502020204030204" pitchFamily="34" charset="0"/>
                <a:ea typeface="MS Mincho" panose="02020609040205080304" pitchFamily="49" charset="-128"/>
              </a:rPr>
              <a:t>Did not initiate</a:t>
            </a:r>
            <a:endParaRPr lang="en-US" dirty="0">
              <a:solidFill>
                <a:srgbClr val="000000"/>
              </a:solidFill>
              <a:latin typeface="Calibri" panose="020F0502020204030204" pitchFamily="34" charset="0"/>
              <a:ea typeface="MS Mincho" panose="02020609040205080304" pitchFamily="49" charset="-128"/>
            </a:endParaRPr>
          </a:p>
          <a:p>
            <a:r>
              <a:rPr lang="en-US" i="1" u="sng" dirty="0">
                <a:solidFill>
                  <a:srgbClr val="000000"/>
                </a:solidFill>
                <a:latin typeface="Calibri" panose="020F0502020204030204" pitchFamily="34" charset="0"/>
                <a:ea typeface="MS Mincho" panose="02020609040205080304" pitchFamily="49" charset="-128"/>
              </a:rPr>
              <a:t>Important!</a:t>
            </a:r>
            <a:r>
              <a:rPr lang="en-US" i="1" dirty="0">
                <a:solidFill>
                  <a:srgbClr val="000000"/>
                </a:solidFill>
                <a:latin typeface="Calibri" panose="020F0502020204030204" pitchFamily="34" charset="0"/>
                <a:ea typeface="MS Mincho" panose="02020609040205080304" pitchFamily="49" charset="-128"/>
              </a:rPr>
              <a:t> Selecting one of these buttons is what saves the toileting data.</a:t>
            </a:r>
            <a:endParaRPr lang="en-US" i="1" dirty="0"/>
          </a:p>
        </p:txBody>
      </p:sp>
      <p:sp>
        <p:nvSpPr>
          <p:cNvPr id="26" name="Rectangle 25">
            <a:extLst>
              <a:ext uri="{FF2B5EF4-FFF2-40B4-BE49-F238E27FC236}">
                <a16:creationId xmlns:a16="http://schemas.microsoft.com/office/drawing/2014/main" id="{8DCEB2CA-E808-DA45-A70E-7E66B784D058}"/>
              </a:ext>
            </a:extLst>
          </p:cNvPr>
          <p:cNvSpPr/>
          <p:nvPr/>
        </p:nvSpPr>
        <p:spPr>
          <a:xfrm>
            <a:off x="7716982" y="4126727"/>
            <a:ext cx="3191608"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Select appropriate behavior</a:t>
            </a:r>
            <a:endParaRPr lang="en-US" dirty="0"/>
          </a:p>
        </p:txBody>
      </p:sp>
    </p:spTree>
    <p:extLst>
      <p:ext uri="{BB962C8B-B14F-4D97-AF65-F5344CB8AC3E}">
        <p14:creationId xmlns:p14="http://schemas.microsoft.com/office/powerpoint/2010/main" val="182064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Toileting: Cool Features!</a:t>
            </a:r>
          </a:p>
        </p:txBody>
      </p:sp>
      <p:pic>
        <p:nvPicPr>
          <p:cNvPr id="4" name="Picture 3"/>
          <p:cNvPicPr/>
          <p:nvPr/>
        </p:nvPicPr>
        <p:blipFill>
          <a:blip r:embed="rId3" cstate="print"/>
          <a:srcRect/>
          <a:stretch>
            <a:fillRect/>
          </a:stretch>
        </p:blipFill>
        <p:spPr bwMode="auto">
          <a:xfrm>
            <a:off x="976746" y="1824007"/>
            <a:ext cx="5874236" cy="4313557"/>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79C9C448-B0A9-CD47-B18F-D0FCD8D71113}"/>
              </a:ext>
            </a:extLst>
          </p:cNvPr>
          <p:cNvCxnSpPr>
            <a:cxnSpLocks/>
          </p:cNvCxnSpPr>
          <p:nvPr/>
        </p:nvCxnSpPr>
        <p:spPr>
          <a:xfrm flipH="1">
            <a:off x="5323566" y="2369127"/>
            <a:ext cx="3016870" cy="10782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9C448-B0A9-CD47-B18F-D0FCD8D71113}"/>
              </a:ext>
            </a:extLst>
          </p:cNvPr>
          <p:cNvCxnSpPr>
            <a:cxnSpLocks/>
          </p:cNvCxnSpPr>
          <p:nvPr/>
        </p:nvCxnSpPr>
        <p:spPr>
          <a:xfrm flipH="1">
            <a:off x="6850983" y="3588327"/>
            <a:ext cx="1586435" cy="1819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DCEB2CA-E808-DA45-A70E-7E66B784D058}"/>
              </a:ext>
            </a:extLst>
          </p:cNvPr>
          <p:cNvSpPr/>
          <p:nvPr/>
        </p:nvSpPr>
        <p:spPr>
          <a:xfrm>
            <a:off x="8437418" y="2183234"/>
            <a:ext cx="3191608" cy="646331"/>
          </a:xfrm>
          <a:prstGeom prst="rect">
            <a:avLst/>
          </a:prstGeom>
        </p:spPr>
        <p:txBody>
          <a:bodyPr wrap="square">
            <a:spAutoFit/>
          </a:bodyPr>
          <a:lstStyle/>
          <a:p>
            <a:r>
              <a:rPr lang="en-US" b="1" dirty="0">
                <a:solidFill>
                  <a:srgbClr val="000000"/>
                </a:solidFill>
                <a:latin typeface="Calibri" panose="020F0502020204030204" pitchFamily="34" charset="0"/>
                <a:ea typeface="MS Mincho" panose="02020609040205080304" pitchFamily="49" charset="-128"/>
              </a:rPr>
              <a:t>Last trip</a:t>
            </a:r>
            <a:r>
              <a:rPr lang="en-US" dirty="0">
                <a:solidFill>
                  <a:srgbClr val="000000"/>
                </a:solidFill>
                <a:latin typeface="Calibri" panose="020F0502020204030204" pitchFamily="34" charset="0"/>
                <a:ea typeface="MS Mincho" panose="02020609040205080304" pitchFamily="49" charset="-128"/>
              </a:rPr>
              <a:t> shows you the last time data was recorded</a:t>
            </a:r>
            <a:endParaRPr lang="en-US" b="1" dirty="0"/>
          </a:p>
        </p:txBody>
      </p:sp>
      <p:sp>
        <p:nvSpPr>
          <p:cNvPr id="13" name="Rectangle 12">
            <a:extLst>
              <a:ext uri="{FF2B5EF4-FFF2-40B4-BE49-F238E27FC236}">
                <a16:creationId xmlns:a16="http://schemas.microsoft.com/office/drawing/2014/main" id="{8DCEB2CA-E808-DA45-A70E-7E66B784D058}"/>
              </a:ext>
            </a:extLst>
          </p:cNvPr>
          <p:cNvSpPr/>
          <p:nvPr/>
        </p:nvSpPr>
        <p:spPr>
          <a:xfrm>
            <a:off x="8437418" y="3283351"/>
            <a:ext cx="3191608" cy="923330"/>
          </a:xfrm>
          <a:prstGeom prst="rect">
            <a:avLst/>
          </a:prstGeom>
        </p:spPr>
        <p:txBody>
          <a:bodyPr wrap="square">
            <a:spAutoFit/>
          </a:bodyPr>
          <a:lstStyle/>
          <a:p>
            <a:r>
              <a:rPr lang="en-US" b="1" dirty="0">
                <a:solidFill>
                  <a:srgbClr val="000000"/>
                </a:solidFill>
                <a:latin typeface="Calibri" panose="020F0502020204030204" pitchFamily="34" charset="0"/>
                <a:ea typeface="MS Mincho" panose="02020609040205080304" pitchFamily="49" charset="-128"/>
              </a:rPr>
              <a:t>All Past Trips </a:t>
            </a:r>
            <a:r>
              <a:rPr lang="en-US" dirty="0">
                <a:solidFill>
                  <a:srgbClr val="000000"/>
                </a:solidFill>
                <a:latin typeface="Calibri" panose="020F0502020204030204" pitchFamily="34" charset="0"/>
                <a:ea typeface="MS Mincho" panose="02020609040205080304" pitchFamily="49" charset="-128"/>
              </a:rPr>
              <a:t>shows you all time and behavior recorded for the day</a:t>
            </a:r>
            <a:endParaRPr lang="en-US" b="1" dirty="0"/>
          </a:p>
        </p:txBody>
      </p:sp>
    </p:spTree>
    <p:extLst>
      <p:ext uri="{BB962C8B-B14F-4D97-AF65-F5344CB8AC3E}">
        <p14:creationId xmlns:p14="http://schemas.microsoft.com/office/powerpoint/2010/main" val="3606467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47378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Anecdotal Data Collection </a:t>
            </a:r>
          </a:p>
        </p:txBody>
      </p:sp>
      <p:sp>
        <p:nvSpPr>
          <p:cNvPr id="3" name="Content Placeholder 2"/>
          <p:cNvSpPr>
            <a:spLocks noGrp="1"/>
          </p:cNvSpPr>
          <p:nvPr>
            <p:ph idx="1"/>
          </p:nvPr>
        </p:nvSpPr>
        <p:spPr/>
        <p:txBody>
          <a:bodyPr/>
          <a:lstStyle/>
          <a:p>
            <a:pPr marL="285750" lvl="0" indent="-285750">
              <a:spcBef>
                <a:spcPts val="0"/>
              </a:spcBef>
              <a:buSzPts val="1000"/>
              <a:buFont typeface="Arial" panose="020B0604020202020204" pitchFamily="34" charset="0"/>
              <a:buChar char="•"/>
            </a:pPr>
            <a:r>
              <a:rPr lang="en-US" b="1" dirty="0"/>
              <a:t>Anecdotal Data Collection: </a:t>
            </a:r>
            <a:r>
              <a:rPr lang="en-US" dirty="0"/>
              <a:t>Used most commonly to record text (e.g., specific items requested, etc.)</a:t>
            </a:r>
          </a:p>
          <a:p>
            <a:pPr marL="285750" lvl="0" indent="-285750">
              <a:spcBef>
                <a:spcPts val="0"/>
              </a:spcBef>
              <a:buSzPts val="1000"/>
              <a:buFont typeface="Arial" panose="020B0604020202020204" pitchFamily="34" charset="0"/>
              <a:buChar char="•"/>
            </a:pPr>
            <a:endParaRPr lang="en-US" dirty="0"/>
          </a:p>
          <a:p>
            <a:pPr marL="285750" lvl="0" indent="-285750">
              <a:spcBef>
                <a:spcPts val="0"/>
              </a:spcBef>
              <a:buSzPts val="1000"/>
              <a:buFont typeface="Arial" panose="020B0604020202020204" pitchFamily="34" charset="0"/>
              <a:buChar char="•"/>
            </a:pPr>
            <a:r>
              <a:rPr lang="en-US" b="1" dirty="0"/>
              <a:t>Data reported: </a:t>
            </a:r>
            <a:r>
              <a:rPr lang="en-US" dirty="0"/>
              <a:t>As text</a:t>
            </a:r>
          </a:p>
          <a:p>
            <a:endParaRPr lang="en-US" dirty="0"/>
          </a:p>
        </p:txBody>
      </p:sp>
      <p:pic>
        <p:nvPicPr>
          <p:cNvPr id="4" name="Picture 3">
            <a:extLst>
              <a:ext uri="{FF2B5EF4-FFF2-40B4-BE49-F238E27FC236}">
                <a16:creationId xmlns:a16="http://schemas.microsoft.com/office/drawing/2014/main" id="{69FFC126-F99F-4281-97B8-44479E0E77DE}"/>
              </a:ext>
            </a:extLst>
          </p:cNvPr>
          <p:cNvPicPr/>
          <p:nvPr/>
        </p:nvPicPr>
        <p:blipFill>
          <a:blip r:embed="rId2" cstate="print"/>
          <a:srcRect/>
          <a:stretch>
            <a:fillRect/>
          </a:stretch>
        </p:blipFill>
        <p:spPr bwMode="auto">
          <a:xfrm>
            <a:off x="3310773" y="2687782"/>
            <a:ext cx="5282883" cy="3876457"/>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262A25FD-49AF-426C-889A-E0417C7CECFA}"/>
              </a:ext>
            </a:extLst>
          </p:cNvPr>
          <p:cNvCxnSpPr>
            <a:cxnSpLocks/>
          </p:cNvCxnSpPr>
          <p:nvPr/>
        </p:nvCxnSpPr>
        <p:spPr>
          <a:xfrm flipH="1">
            <a:off x="7438966" y="2687782"/>
            <a:ext cx="1885143" cy="103227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9A6493B-6BBD-4C90-9CF1-31D7A14B6DDC}"/>
              </a:ext>
            </a:extLst>
          </p:cNvPr>
          <p:cNvCxnSpPr>
            <a:cxnSpLocks/>
          </p:cNvCxnSpPr>
          <p:nvPr/>
        </p:nvCxnSpPr>
        <p:spPr>
          <a:xfrm flipH="1">
            <a:off x="8385048" y="4329522"/>
            <a:ext cx="679996"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08B3356-DD74-4473-9B73-7DEB9ACC3494}"/>
              </a:ext>
            </a:extLst>
          </p:cNvPr>
          <p:cNvSpPr/>
          <p:nvPr/>
        </p:nvSpPr>
        <p:spPr>
          <a:xfrm>
            <a:off x="9374566" y="2503115"/>
            <a:ext cx="1431979" cy="378629"/>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Enter Text</a:t>
            </a:r>
            <a:endParaRPr lang="en-US" dirty="0"/>
          </a:p>
        </p:txBody>
      </p:sp>
      <p:sp>
        <p:nvSpPr>
          <p:cNvPr id="12" name="Rectangle 11">
            <a:extLst>
              <a:ext uri="{FF2B5EF4-FFF2-40B4-BE49-F238E27FC236}">
                <a16:creationId xmlns:a16="http://schemas.microsoft.com/office/drawing/2014/main" id="{94E3A4CB-9B42-46EF-9B10-CA5068A41BC7}"/>
              </a:ext>
            </a:extLst>
          </p:cNvPr>
          <p:cNvSpPr/>
          <p:nvPr/>
        </p:nvSpPr>
        <p:spPr>
          <a:xfrm>
            <a:off x="9257738" y="4140207"/>
            <a:ext cx="1431979" cy="378629"/>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Click </a:t>
            </a:r>
            <a:r>
              <a:rPr lang="en-US" b="1" dirty="0">
                <a:solidFill>
                  <a:schemeClr val="accent2"/>
                </a:solidFill>
                <a:latin typeface="Calibri" panose="020F0502020204030204" pitchFamily="34" charset="0"/>
                <a:ea typeface="MS Mincho" panose="02020609040205080304" pitchFamily="49" charset="-128"/>
              </a:rPr>
              <a:t>Save</a:t>
            </a:r>
            <a:endParaRPr lang="en-US" dirty="0">
              <a:solidFill>
                <a:schemeClr val="accent2"/>
              </a:solidFill>
            </a:endParaRPr>
          </a:p>
        </p:txBody>
      </p:sp>
      <p:sp>
        <p:nvSpPr>
          <p:cNvPr id="13" name="Rectangle 12">
            <a:extLst>
              <a:ext uri="{FF2B5EF4-FFF2-40B4-BE49-F238E27FC236}">
                <a16:creationId xmlns:a16="http://schemas.microsoft.com/office/drawing/2014/main" id="{CF8855FF-E29A-42BF-AD67-23CB869AAC49}"/>
              </a:ext>
            </a:extLst>
          </p:cNvPr>
          <p:cNvSpPr/>
          <p:nvPr/>
        </p:nvSpPr>
        <p:spPr>
          <a:xfrm>
            <a:off x="8725046" y="5226908"/>
            <a:ext cx="3019209" cy="1200329"/>
          </a:xfrm>
          <a:prstGeom prst="rect">
            <a:avLst/>
          </a:prstGeom>
        </p:spPr>
        <p:txBody>
          <a:bodyPr wrap="square">
            <a:spAutoFit/>
          </a:bodyPr>
          <a:lstStyle/>
          <a:p>
            <a:r>
              <a:rPr lang="en-US" i="1" dirty="0">
                <a:solidFill>
                  <a:srgbClr val="000000"/>
                </a:solidFill>
                <a:latin typeface="Calibri" panose="020F0502020204030204" pitchFamily="34" charset="0"/>
                <a:ea typeface="MS Mincho" panose="02020609040205080304" pitchFamily="49" charset="-128"/>
              </a:rPr>
              <a:t>Note: You may need to save each word individually – </a:t>
            </a:r>
          </a:p>
          <a:p>
            <a:r>
              <a:rPr lang="en-US" i="1" dirty="0">
                <a:solidFill>
                  <a:srgbClr val="000000"/>
                </a:solidFill>
                <a:latin typeface="Calibri" panose="020F0502020204030204" pitchFamily="34" charset="0"/>
                <a:ea typeface="MS Mincho" panose="02020609040205080304" pitchFamily="49" charset="-128"/>
              </a:rPr>
              <a:t>refer to manager/teaching instructions to confirm</a:t>
            </a:r>
            <a:endParaRPr lang="en-US" i="1" dirty="0"/>
          </a:p>
        </p:txBody>
      </p:sp>
    </p:spTree>
    <p:extLst>
      <p:ext uri="{BB962C8B-B14F-4D97-AF65-F5344CB8AC3E}">
        <p14:creationId xmlns:p14="http://schemas.microsoft.com/office/powerpoint/2010/main" val="2617462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098304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Interval Recording Data Collection </a:t>
            </a:r>
          </a:p>
        </p:txBody>
      </p:sp>
      <p:sp>
        <p:nvSpPr>
          <p:cNvPr id="3" name="Content Placeholder 2"/>
          <p:cNvSpPr>
            <a:spLocks noGrp="1"/>
          </p:cNvSpPr>
          <p:nvPr>
            <p:ph idx="1"/>
          </p:nvPr>
        </p:nvSpPr>
        <p:spPr>
          <a:xfrm>
            <a:off x="838200" y="1785258"/>
            <a:ext cx="10515600" cy="4481750"/>
          </a:xfrm>
        </p:spPr>
        <p:txBody>
          <a:bodyPr>
            <a:normAutofit fontScale="92500"/>
          </a:bodyPr>
          <a:lstStyle/>
          <a:p>
            <a:pPr marL="285750" marR="0" lvl="0" indent="-285750">
              <a:spcBef>
                <a:spcPts val="0"/>
              </a:spcBef>
              <a:spcAft>
                <a:spcPts val="0"/>
              </a:spcAft>
              <a:buSzPts val="1000"/>
              <a:buFont typeface="Arial" panose="020B0604020202020204" pitchFamily="34" charset="0"/>
              <a:buChar char="•"/>
            </a:pPr>
            <a:r>
              <a:rPr lang="en-US" b="1" dirty="0"/>
              <a:t>Interval Recording: </a:t>
            </a:r>
            <a:r>
              <a:rPr lang="en-US" dirty="0"/>
              <a:t>Used to measure continuous behaviors (e.g., cooperative play) or behaviors that occur at such high rates that observers have difficulty distinguishing one response from another (e.g., humming, rocking)</a:t>
            </a:r>
          </a:p>
          <a:p>
            <a:pPr marL="285750" marR="0" lvl="0" indent="-285750">
              <a:spcBef>
                <a:spcPts val="0"/>
              </a:spcBef>
              <a:spcAft>
                <a:spcPts val="0"/>
              </a:spcAft>
              <a:buSzPts val="1000"/>
              <a:buFont typeface="Arial" panose="020B0604020202020204" pitchFamily="34" charset="0"/>
              <a:buChar char="•"/>
            </a:pPr>
            <a:endParaRPr lang="en-US" dirty="0"/>
          </a:p>
          <a:p>
            <a:pPr marL="285750" marR="0" lvl="0" indent="-285750">
              <a:spcBef>
                <a:spcPts val="0"/>
              </a:spcBef>
              <a:spcAft>
                <a:spcPts val="0"/>
              </a:spcAft>
              <a:buSzPts val="1000"/>
              <a:buFont typeface="Arial" panose="020B0604020202020204" pitchFamily="34" charset="0"/>
              <a:buChar char="•"/>
            </a:pPr>
            <a:r>
              <a:rPr lang="en-US" b="1" dirty="0"/>
              <a:t>Data reported: </a:t>
            </a:r>
            <a:r>
              <a:rPr lang="en-US" dirty="0"/>
              <a:t>Observation period is divided into intervals (e.g., 10 minute segment divided is into 1 minute intervals) and presence or absence of behavior during intervals is recorded</a:t>
            </a:r>
          </a:p>
          <a:p>
            <a:pPr marL="285750" indent="-285750">
              <a:buFont typeface="Arial" panose="020B0604020202020204" pitchFamily="34" charset="0"/>
              <a:buChar char="•"/>
            </a:pPr>
            <a:r>
              <a:rPr lang="en-US" b="1" dirty="0">
                <a:solidFill>
                  <a:schemeClr val="accent1"/>
                </a:solidFill>
              </a:rPr>
              <a:t>Whole Interval Recording</a:t>
            </a:r>
          </a:p>
          <a:p>
            <a:pPr marL="1085850" lvl="1" indent="-285750"/>
            <a:r>
              <a:rPr lang="en-US" dirty="0">
                <a:solidFill>
                  <a:schemeClr val="accent1"/>
                </a:solidFill>
              </a:rPr>
              <a:t>Record behavior if it occurs for the </a:t>
            </a:r>
            <a:r>
              <a:rPr lang="en-US" i="1" u="sng" dirty="0">
                <a:solidFill>
                  <a:schemeClr val="accent1"/>
                </a:solidFill>
              </a:rPr>
              <a:t>entire</a:t>
            </a:r>
            <a:r>
              <a:rPr lang="en-US" dirty="0">
                <a:solidFill>
                  <a:schemeClr val="accent1"/>
                </a:solidFill>
              </a:rPr>
              <a:t> interval</a:t>
            </a:r>
          </a:p>
          <a:p>
            <a:pPr marL="1085850" lvl="1" indent="-285750"/>
            <a:r>
              <a:rPr lang="en-US" dirty="0">
                <a:solidFill>
                  <a:schemeClr val="accent1"/>
                </a:solidFill>
              </a:rPr>
              <a:t>+ = behavior occurred for the </a:t>
            </a:r>
            <a:r>
              <a:rPr lang="en-US" u="sng" dirty="0">
                <a:solidFill>
                  <a:schemeClr val="accent1"/>
                </a:solidFill>
              </a:rPr>
              <a:t>entire</a:t>
            </a:r>
            <a:r>
              <a:rPr lang="en-US" dirty="0">
                <a:solidFill>
                  <a:schemeClr val="accent1"/>
                </a:solidFill>
              </a:rPr>
              <a:t> interval (in Catalyst this is denoted by checking the box)</a:t>
            </a:r>
          </a:p>
          <a:p>
            <a:pPr marL="1085850" lvl="1" indent="-285750"/>
            <a:r>
              <a:rPr lang="en-US" dirty="0">
                <a:solidFill>
                  <a:schemeClr val="accent1"/>
                </a:solidFill>
              </a:rPr>
              <a:t>– = behavior did NOT occur for </a:t>
            </a:r>
            <a:r>
              <a:rPr lang="en-US" u="sng" dirty="0">
                <a:solidFill>
                  <a:schemeClr val="accent1"/>
                </a:solidFill>
              </a:rPr>
              <a:t>entire</a:t>
            </a:r>
            <a:r>
              <a:rPr lang="en-US" dirty="0">
                <a:solidFill>
                  <a:schemeClr val="accent1"/>
                </a:solidFill>
              </a:rPr>
              <a:t> interval (in Catalyst this is denoted by NOT checking the box)</a:t>
            </a:r>
          </a:p>
          <a:p>
            <a:pPr marL="285750" indent="-285750">
              <a:buFont typeface="Arial" panose="020B0604020202020204" pitchFamily="34" charset="0"/>
              <a:buChar char="•"/>
            </a:pPr>
            <a:r>
              <a:rPr lang="en-US" b="1" dirty="0">
                <a:solidFill>
                  <a:schemeClr val="accent1"/>
                </a:solidFill>
              </a:rPr>
              <a:t>Partial Interval Recording</a:t>
            </a:r>
          </a:p>
          <a:p>
            <a:pPr marL="1085850" lvl="1" indent="-285750"/>
            <a:r>
              <a:rPr lang="en-US" dirty="0">
                <a:solidFill>
                  <a:schemeClr val="accent1"/>
                </a:solidFill>
              </a:rPr>
              <a:t>Record behavior if it occurs </a:t>
            </a:r>
            <a:r>
              <a:rPr lang="en-US" i="1" u="sng" dirty="0">
                <a:solidFill>
                  <a:schemeClr val="accent1"/>
                </a:solidFill>
              </a:rPr>
              <a:t>at any time </a:t>
            </a:r>
            <a:r>
              <a:rPr lang="en-US" dirty="0">
                <a:solidFill>
                  <a:schemeClr val="accent1"/>
                </a:solidFill>
              </a:rPr>
              <a:t>during the interval </a:t>
            </a:r>
            <a:endParaRPr lang="en-US" sz="2000" dirty="0">
              <a:solidFill>
                <a:schemeClr val="accent1"/>
              </a:solidFill>
            </a:endParaRPr>
          </a:p>
          <a:p>
            <a:pPr marL="1085850" lvl="1" indent="-285750"/>
            <a:r>
              <a:rPr lang="en-US" dirty="0">
                <a:solidFill>
                  <a:schemeClr val="accent1"/>
                </a:solidFill>
              </a:rPr>
              <a:t>+ = behavior occurred </a:t>
            </a:r>
            <a:r>
              <a:rPr lang="en-US" u="sng" dirty="0">
                <a:solidFill>
                  <a:schemeClr val="accent1"/>
                </a:solidFill>
              </a:rPr>
              <a:t>at any time </a:t>
            </a:r>
            <a:r>
              <a:rPr lang="en-US" dirty="0">
                <a:solidFill>
                  <a:schemeClr val="accent1"/>
                </a:solidFill>
              </a:rPr>
              <a:t>during the interval (in Catalyst this is denoted by checking the box)</a:t>
            </a:r>
            <a:endParaRPr lang="en-US" sz="2000" dirty="0">
              <a:solidFill>
                <a:schemeClr val="accent1"/>
              </a:solidFill>
            </a:endParaRPr>
          </a:p>
          <a:p>
            <a:pPr marL="1085850" lvl="1" indent="-285750"/>
            <a:r>
              <a:rPr lang="en-US" dirty="0">
                <a:solidFill>
                  <a:schemeClr val="accent1"/>
                </a:solidFill>
              </a:rPr>
              <a:t>– = behavior did NOT occur </a:t>
            </a:r>
            <a:r>
              <a:rPr lang="en-US" u="sng" dirty="0">
                <a:solidFill>
                  <a:schemeClr val="accent1"/>
                </a:solidFill>
              </a:rPr>
              <a:t>at any time </a:t>
            </a:r>
            <a:r>
              <a:rPr lang="en-US" dirty="0">
                <a:solidFill>
                  <a:schemeClr val="accent1"/>
                </a:solidFill>
              </a:rPr>
              <a:t>throughout the interval (in Catalyst this is denoted by NOT checking the box)</a:t>
            </a:r>
            <a:endParaRPr lang="en-US" sz="2000" dirty="0">
              <a:solidFill>
                <a:schemeClr val="accent1"/>
              </a:solidFill>
            </a:endParaRPr>
          </a:p>
          <a:p>
            <a:pPr marR="0" lvl="0">
              <a:spcBef>
                <a:spcPts val="0"/>
              </a:spcBef>
              <a:spcAft>
                <a:spcPts val="0"/>
              </a:spcAft>
              <a:buSzPts val="1000"/>
            </a:pPr>
            <a:endParaRPr lang="en-US" dirty="0"/>
          </a:p>
          <a:p>
            <a:pPr marL="285750" marR="0" lvl="0" indent="-285750">
              <a:spcBef>
                <a:spcPts val="0"/>
              </a:spcBef>
              <a:spcAft>
                <a:spcPts val="0"/>
              </a:spcAft>
              <a:buSzPts val="1000"/>
              <a:buFont typeface="Arial" panose="020B0604020202020204" pitchFamily="34" charset="0"/>
              <a:buChar char="•"/>
            </a:pPr>
            <a:r>
              <a:rPr lang="en-US" b="1" dirty="0"/>
              <a:t>How to calculate: </a:t>
            </a:r>
            <a:r>
              <a:rPr lang="en-US" dirty="0"/>
              <a:t>Number of intervals target behavior occurred divided by total intervals, multiplied by 100</a:t>
            </a:r>
          </a:p>
        </p:txBody>
      </p:sp>
    </p:spTree>
    <p:extLst>
      <p:ext uri="{BB962C8B-B14F-4D97-AF65-F5344CB8AC3E}">
        <p14:creationId xmlns:p14="http://schemas.microsoft.com/office/powerpoint/2010/main" val="290201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843" y="314478"/>
            <a:ext cx="10515600" cy="882907"/>
          </a:xfrm>
        </p:spPr>
        <p:txBody>
          <a:bodyPr/>
          <a:lstStyle/>
          <a:p>
            <a:r>
              <a:rPr lang="en-US" dirty="0"/>
              <a:t>Interval Recording</a:t>
            </a:r>
          </a:p>
        </p:txBody>
      </p:sp>
      <p:pic>
        <p:nvPicPr>
          <p:cNvPr id="5" name="Picture 4">
            <a:extLst>
              <a:ext uri="{FF2B5EF4-FFF2-40B4-BE49-F238E27FC236}">
                <a16:creationId xmlns:a16="http://schemas.microsoft.com/office/drawing/2014/main" id="{B6578248-BDEC-42DD-96C6-7D4C21ED0EDB}"/>
              </a:ext>
            </a:extLst>
          </p:cNvPr>
          <p:cNvPicPr/>
          <p:nvPr/>
        </p:nvPicPr>
        <p:blipFill>
          <a:blip r:embed="rId2" cstate="print"/>
          <a:srcRect/>
          <a:stretch>
            <a:fillRect/>
          </a:stretch>
        </p:blipFill>
        <p:spPr bwMode="auto">
          <a:xfrm>
            <a:off x="3276600" y="2202951"/>
            <a:ext cx="5569529" cy="4056132"/>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9D3250C7-06F2-42D5-9831-367FA3485699}"/>
              </a:ext>
            </a:extLst>
          </p:cNvPr>
          <p:cNvCxnSpPr>
            <a:cxnSpLocks/>
          </p:cNvCxnSpPr>
          <p:nvPr/>
        </p:nvCxnSpPr>
        <p:spPr>
          <a:xfrm>
            <a:off x="5764482" y="1968671"/>
            <a:ext cx="0" cy="220135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8189FE-FA32-46E5-9042-90D189A68EBF}"/>
              </a:ext>
            </a:extLst>
          </p:cNvPr>
          <p:cNvSpPr/>
          <p:nvPr/>
        </p:nvSpPr>
        <p:spPr>
          <a:xfrm>
            <a:off x="5257800" y="1624146"/>
            <a:ext cx="1954925"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Interval #</a:t>
            </a:r>
            <a:endParaRPr lang="en-US" dirty="0"/>
          </a:p>
        </p:txBody>
      </p:sp>
      <p:cxnSp>
        <p:nvCxnSpPr>
          <p:cNvPr id="9" name="Straight Arrow Connector 8">
            <a:extLst>
              <a:ext uri="{FF2B5EF4-FFF2-40B4-BE49-F238E27FC236}">
                <a16:creationId xmlns:a16="http://schemas.microsoft.com/office/drawing/2014/main" id="{2BDB15B4-D380-449C-89EB-B80503C5B5CE}"/>
              </a:ext>
            </a:extLst>
          </p:cNvPr>
          <p:cNvCxnSpPr>
            <a:cxnSpLocks/>
          </p:cNvCxnSpPr>
          <p:nvPr/>
        </p:nvCxnSpPr>
        <p:spPr>
          <a:xfrm flipH="1">
            <a:off x="6949984" y="1901191"/>
            <a:ext cx="525482" cy="22065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F3CAE89-0D40-43DC-B719-AC86D2435975}"/>
              </a:ext>
            </a:extLst>
          </p:cNvPr>
          <p:cNvSpPr/>
          <p:nvPr/>
        </p:nvSpPr>
        <p:spPr>
          <a:xfrm>
            <a:off x="6540522" y="700862"/>
            <a:ext cx="3184170" cy="1200329"/>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This will state “Observe” or “Record”.  It is the time currently in the observation and/or recording period.</a:t>
            </a:r>
            <a:endParaRPr lang="en-US" dirty="0"/>
          </a:p>
        </p:txBody>
      </p:sp>
      <p:cxnSp>
        <p:nvCxnSpPr>
          <p:cNvPr id="12" name="Straight Arrow Connector 11">
            <a:extLst>
              <a:ext uri="{FF2B5EF4-FFF2-40B4-BE49-F238E27FC236}">
                <a16:creationId xmlns:a16="http://schemas.microsoft.com/office/drawing/2014/main" id="{61CB8E84-B6A1-4CB1-9E2C-09541A7263B4}"/>
              </a:ext>
            </a:extLst>
          </p:cNvPr>
          <p:cNvCxnSpPr>
            <a:cxnSpLocks/>
          </p:cNvCxnSpPr>
          <p:nvPr/>
        </p:nvCxnSpPr>
        <p:spPr>
          <a:xfrm flipH="1">
            <a:off x="8723201" y="3918378"/>
            <a:ext cx="859606" cy="44901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D89130E-27B1-427A-99F1-B7BB37173690}"/>
              </a:ext>
            </a:extLst>
          </p:cNvPr>
          <p:cNvSpPr/>
          <p:nvPr/>
        </p:nvSpPr>
        <p:spPr>
          <a:xfrm>
            <a:off x="9538137" y="3637620"/>
            <a:ext cx="1672947"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Total time elapsed </a:t>
            </a:r>
            <a:endParaRPr lang="en-US" dirty="0"/>
          </a:p>
        </p:txBody>
      </p:sp>
      <p:cxnSp>
        <p:nvCxnSpPr>
          <p:cNvPr id="15" name="Straight Arrow Connector 14">
            <a:extLst>
              <a:ext uri="{FF2B5EF4-FFF2-40B4-BE49-F238E27FC236}">
                <a16:creationId xmlns:a16="http://schemas.microsoft.com/office/drawing/2014/main" id="{058C6C26-AE7D-4D57-AE61-6B3ACCE642EE}"/>
              </a:ext>
            </a:extLst>
          </p:cNvPr>
          <p:cNvCxnSpPr>
            <a:cxnSpLocks/>
          </p:cNvCxnSpPr>
          <p:nvPr/>
        </p:nvCxnSpPr>
        <p:spPr>
          <a:xfrm flipH="1">
            <a:off x="7045664" y="4908679"/>
            <a:ext cx="249247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46D57C-7D53-4E8B-AB5A-8AA600D881F1}"/>
              </a:ext>
            </a:extLst>
          </p:cNvPr>
          <p:cNvSpPr/>
          <p:nvPr/>
        </p:nvSpPr>
        <p:spPr>
          <a:xfrm>
            <a:off x="9538136" y="4648150"/>
            <a:ext cx="1954925"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Mark occurrence of behavior here</a:t>
            </a:r>
            <a:endParaRPr lang="en-US" dirty="0"/>
          </a:p>
        </p:txBody>
      </p:sp>
    </p:spTree>
    <p:extLst>
      <p:ext uri="{BB962C8B-B14F-4D97-AF65-F5344CB8AC3E}">
        <p14:creationId xmlns:p14="http://schemas.microsoft.com/office/powerpoint/2010/main" val="304478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4277"/>
            <a:ext cx="10515600" cy="882907"/>
          </a:xfrm>
        </p:spPr>
        <p:txBody>
          <a:bodyPr/>
          <a:lstStyle/>
          <a:p>
            <a:r>
              <a:rPr lang="en-US" sz="5400" dirty="0"/>
              <a:t>Importance of Data Collection</a:t>
            </a:r>
            <a:endParaRPr lang="en-US" dirty="0"/>
          </a:p>
        </p:txBody>
      </p:sp>
      <p:sp>
        <p:nvSpPr>
          <p:cNvPr id="3" name="Content Placeholder 2"/>
          <p:cNvSpPr>
            <a:spLocks noGrp="1"/>
          </p:cNvSpPr>
          <p:nvPr>
            <p:ph idx="1"/>
          </p:nvPr>
        </p:nvSpPr>
        <p:spPr>
          <a:xfrm>
            <a:off x="838200" y="2074459"/>
            <a:ext cx="10515600" cy="4102503"/>
          </a:xfrm>
        </p:spPr>
        <p:txBody>
          <a:bodyPr>
            <a:normAutofit/>
          </a:bodyPr>
          <a:lstStyle/>
          <a:p>
            <a:r>
              <a:rPr lang="en-US" sz="2000" dirty="0"/>
              <a:t>Why do we collect data?</a:t>
            </a:r>
          </a:p>
          <a:p>
            <a:pPr marL="342900" indent="-342900">
              <a:buFont typeface="Arial" panose="020B0604020202020204" pitchFamily="34" charset="0"/>
              <a:buChar char="•"/>
            </a:pPr>
            <a:r>
              <a:rPr lang="en-US" sz="2000" dirty="0"/>
              <a:t>Understand, improve, and predict clients’ behavior</a:t>
            </a:r>
          </a:p>
          <a:p>
            <a:pPr marL="342900" indent="-342900">
              <a:buFont typeface="Arial" panose="020B0604020202020204" pitchFamily="34" charset="0"/>
              <a:buChar char="•"/>
            </a:pPr>
            <a:r>
              <a:rPr lang="en-US" sz="2000" dirty="0"/>
              <a:t>Objective way to measure progress</a:t>
            </a:r>
          </a:p>
          <a:p>
            <a:endParaRPr lang="en-US" sz="2000" dirty="0"/>
          </a:p>
          <a:p>
            <a:r>
              <a:rPr lang="en-US" sz="2000" dirty="0"/>
              <a:t>YOU use data to make decisions everyday!  </a:t>
            </a:r>
          </a:p>
          <a:p>
            <a:pPr marL="342900" indent="-342900">
              <a:buFont typeface="Arial" panose="020B0604020202020204" pitchFamily="34" charset="0"/>
              <a:buChar char="•"/>
            </a:pPr>
            <a:r>
              <a:rPr lang="en-US" sz="2000" dirty="0"/>
              <a:t>Getting stronger - measuring progress by the amount of weight you can lift at the gym</a:t>
            </a:r>
          </a:p>
          <a:p>
            <a:pPr marL="342900" indent="-342900">
              <a:buFont typeface="Arial" panose="020B0604020202020204" pitchFamily="34" charset="0"/>
              <a:buChar char="•"/>
            </a:pPr>
            <a:r>
              <a:rPr lang="en-US" sz="2000" dirty="0"/>
              <a:t>Weight loss/gain - use a scale, fit of clothing</a:t>
            </a:r>
          </a:p>
          <a:p>
            <a:pPr marL="342900" indent="-342900">
              <a:buFont typeface="Arial" panose="020B0604020202020204" pitchFamily="34" charset="0"/>
              <a:buChar char="•"/>
            </a:pPr>
            <a:r>
              <a:rPr lang="en-US" sz="2000" dirty="0"/>
              <a:t>Improving sleep hygiene - use smart watch</a:t>
            </a:r>
          </a:p>
          <a:p>
            <a:pPr marL="342900" indent="-342900">
              <a:buFont typeface="Arial" panose="020B0604020202020204" pitchFamily="34" charset="0"/>
              <a:buChar char="•"/>
            </a:pPr>
            <a:r>
              <a:rPr lang="en-US" sz="2000" dirty="0"/>
              <a:t>Improving finances - bank app and balances </a:t>
            </a:r>
          </a:p>
          <a:p>
            <a:pPr marL="342900" indent="-342900">
              <a:buFont typeface="Arial" panose="020B0604020202020204" pitchFamily="34" charset="0"/>
              <a:buChar char="•"/>
            </a:pPr>
            <a:endParaRPr lang="en-US" sz="2000" dirty="0"/>
          </a:p>
        </p:txBody>
      </p:sp>
      <p:pic>
        <p:nvPicPr>
          <p:cNvPr id="5" name="Picture 4">
            <a:extLst>
              <a:ext uri="{FF2B5EF4-FFF2-40B4-BE49-F238E27FC236}">
                <a16:creationId xmlns:a16="http://schemas.microsoft.com/office/drawing/2014/main" id="{FC1F447B-25F4-4185-AC9A-C9426F88BC3A}"/>
              </a:ext>
            </a:extLst>
          </p:cNvPr>
          <p:cNvPicPr>
            <a:picLocks noChangeAspect="1"/>
          </p:cNvPicPr>
          <p:nvPr/>
        </p:nvPicPr>
        <p:blipFill rotWithShape="1">
          <a:blip r:embed="rId3"/>
          <a:srcRect t="11617" b="5029"/>
          <a:stretch/>
        </p:blipFill>
        <p:spPr>
          <a:xfrm>
            <a:off x="6504709" y="1617184"/>
            <a:ext cx="4849091" cy="1957289"/>
          </a:xfrm>
          <a:prstGeom prst="rect">
            <a:avLst/>
          </a:prstGeom>
        </p:spPr>
      </p:pic>
    </p:spTree>
    <p:extLst>
      <p:ext uri="{BB962C8B-B14F-4D97-AF65-F5344CB8AC3E}">
        <p14:creationId xmlns:p14="http://schemas.microsoft.com/office/powerpoint/2010/main" val="9737094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507712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t>
            </a:r>
          </a:p>
        </p:txBody>
      </p:sp>
      <p:sp>
        <p:nvSpPr>
          <p:cNvPr id="3" name="Content Placeholder 2"/>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D1EC541-4022-49C7-BC6A-386141DC3FE0}"/>
              </a:ext>
            </a:extLst>
          </p:cNvPr>
          <p:cNvPicPr/>
          <p:nvPr/>
        </p:nvPicPr>
        <p:blipFill>
          <a:blip r:embed="rId2" cstate="print"/>
          <a:srcRect/>
          <a:stretch>
            <a:fillRect/>
          </a:stretch>
        </p:blipFill>
        <p:spPr bwMode="auto">
          <a:xfrm>
            <a:off x="689437" y="1450386"/>
            <a:ext cx="4630708" cy="3354529"/>
          </a:xfrm>
          <a:prstGeom prst="rect">
            <a:avLst/>
          </a:prstGeom>
          <a:noFill/>
          <a:ln w="9525">
            <a:noFill/>
            <a:miter lim="800000"/>
            <a:headEnd/>
            <a:tailEnd/>
          </a:ln>
        </p:spPr>
      </p:pic>
      <p:pic>
        <p:nvPicPr>
          <p:cNvPr id="5" name="Picture 4">
            <a:extLst>
              <a:ext uri="{FF2B5EF4-FFF2-40B4-BE49-F238E27FC236}">
                <a16:creationId xmlns:a16="http://schemas.microsoft.com/office/drawing/2014/main" id="{33BF0CFA-147F-4648-90AE-A0B8888D9DD0}"/>
              </a:ext>
            </a:extLst>
          </p:cNvPr>
          <p:cNvPicPr/>
          <p:nvPr/>
        </p:nvPicPr>
        <p:blipFill>
          <a:blip r:embed="rId3" cstate="print"/>
          <a:srcRect/>
          <a:stretch>
            <a:fillRect/>
          </a:stretch>
        </p:blipFill>
        <p:spPr bwMode="auto">
          <a:xfrm>
            <a:off x="6096000" y="1434763"/>
            <a:ext cx="4662315" cy="3385774"/>
          </a:xfrm>
          <a:prstGeom prst="rect">
            <a:avLst/>
          </a:prstGeom>
          <a:noFill/>
          <a:ln w="9525">
            <a:noFill/>
            <a:miter lim="800000"/>
            <a:headEnd/>
            <a:tailEnd/>
          </a:ln>
        </p:spPr>
      </p:pic>
      <p:pic>
        <p:nvPicPr>
          <p:cNvPr id="6" name="Picture 5">
            <a:extLst>
              <a:ext uri="{FF2B5EF4-FFF2-40B4-BE49-F238E27FC236}">
                <a16:creationId xmlns:a16="http://schemas.microsoft.com/office/drawing/2014/main" id="{86FB61FC-0E4F-4272-B306-40A70071D927}"/>
              </a:ext>
            </a:extLst>
          </p:cNvPr>
          <p:cNvPicPr/>
          <p:nvPr/>
        </p:nvPicPr>
        <p:blipFill>
          <a:blip r:embed="rId4" cstate="print"/>
          <a:srcRect/>
          <a:stretch>
            <a:fillRect/>
          </a:stretch>
        </p:blipFill>
        <p:spPr bwMode="auto">
          <a:xfrm>
            <a:off x="3186805" y="2811693"/>
            <a:ext cx="5042535" cy="3699771"/>
          </a:xfrm>
          <a:prstGeom prst="rect">
            <a:avLst/>
          </a:prstGeom>
          <a:noFill/>
          <a:ln w="9525">
            <a:noFill/>
            <a:miter lim="800000"/>
            <a:headEnd/>
            <a:tailEnd/>
          </a:ln>
        </p:spPr>
      </p:pic>
      <p:cxnSp>
        <p:nvCxnSpPr>
          <p:cNvPr id="7" name="Straight Arrow Connector 6">
            <a:extLst>
              <a:ext uri="{FF2B5EF4-FFF2-40B4-BE49-F238E27FC236}">
                <a16:creationId xmlns:a16="http://schemas.microsoft.com/office/drawing/2014/main" id="{D61DE188-2C7F-4814-9C7D-88B4BA9C21C3}"/>
              </a:ext>
            </a:extLst>
          </p:cNvPr>
          <p:cNvCxnSpPr>
            <a:cxnSpLocks/>
          </p:cNvCxnSpPr>
          <p:nvPr/>
        </p:nvCxnSpPr>
        <p:spPr>
          <a:xfrm flipH="1">
            <a:off x="1941137" y="1201746"/>
            <a:ext cx="2173663" cy="127544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ED23E27-7C35-4058-A6E6-EDD2A6BFCB46}"/>
              </a:ext>
            </a:extLst>
          </p:cNvPr>
          <p:cNvCxnSpPr>
            <a:cxnSpLocks/>
          </p:cNvCxnSpPr>
          <p:nvPr/>
        </p:nvCxnSpPr>
        <p:spPr>
          <a:xfrm>
            <a:off x="8393342" y="1201746"/>
            <a:ext cx="1894610" cy="96462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E85FD0-8F56-40E2-9B83-C25D373435A0}"/>
              </a:ext>
            </a:extLst>
          </p:cNvPr>
          <p:cNvCxnSpPr>
            <a:cxnSpLocks/>
          </p:cNvCxnSpPr>
          <p:nvPr/>
        </p:nvCxnSpPr>
        <p:spPr>
          <a:xfrm flipH="1" flipV="1">
            <a:off x="7187997" y="4934824"/>
            <a:ext cx="2380212" cy="87411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1A4C51-0C0F-40D6-AF59-7C29E6DEA862}"/>
              </a:ext>
            </a:extLst>
          </p:cNvPr>
          <p:cNvSpPr/>
          <p:nvPr/>
        </p:nvSpPr>
        <p:spPr>
          <a:xfrm>
            <a:off x="3499546" y="758123"/>
            <a:ext cx="2089724"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Select </a:t>
            </a:r>
            <a:r>
              <a:rPr lang="en-US" b="1" dirty="0">
                <a:solidFill>
                  <a:srgbClr val="33CCCC"/>
                </a:solidFill>
                <a:latin typeface="Calibri" panose="020F0502020204030204" pitchFamily="34" charset="0"/>
                <a:ea typeface="MS Mincho" panose="02020609040205080304" pitchFamily="49" charset="-128"/>
              </a:rPr>
              <a:t>Baseline</a:t>
            </a:r>
            <a:endParaRPr lang="en-US" b="1" dirty="0">
              <a:solidFill>
                <a:srgbClr val="33CCCC"/>
              </a:solidFill>
            </a:endParaRPr>
          </a:p>
        </p:txBody>
      </p:sp>
      <p:sp>
        <p:nvSpPr>
          <p:cNvPr id="14" name="Rectangle 13">
            <a:extLst>
              <a:ext uri="{FF2B5EF4-FFF2-40B4-BE49-F238E27FC236}">
                <a16:creationId xmlns:a16="http://schemas.microsoft.com/office/drawing/2014/main" id="{C437B849-3CB3-4171-A759-98CF9B749142}"/>
              </a:ext>
            </a:extLst>
          </p:cNvPr>
          <p:cNvSpPr/>
          <p:nvPr/>
        </p:nvSpPr>
        <p:spPr>
          <a:xfrm>
            <a:off x="7187997" y="633898"/>
            <a:ext cx="2380212" cy="646331"/>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Check mark programs to run and hit </a:t>
            </a:r>
            <a:r>
              <a:rPr lang="en-US" b="1" dirty="0">
                <a:solidFill>
                  <a:srgbClr val="00B050"/>
                </a:solidFill>
                <a:latin typeface="Calibri" panose="020F0502020204030204" pitchFamily="34" charset="0"/>
                <a:ea typeface="MS Mincho" panose="02020609040205080304" pitchFamily="49" charset="-128"/>
              </a:rPr>
              <a:t>Start</a:t>
            </a:r>
            <a:endParaRPr lang="en-US" b="1" dirty="0">
              <a:solidFill>
                <a:srgbClr val="00B050"/>
              </a:solidFill>
            </a:endParaRPr>
          </a:p>
        </p:txBody>
      </p:sp>
      <p:cxnSp>
        <p:nvCxnSpPr>
          <p:cNvPr id="15" name="Straight Arrow Connector 14">
            <a:extLst>
              <a:ext uri="{FF2B5EF4-FFF2-40B4-BE49-F238E27FC236}">
                <a16:creationId xmlns:a16="http://schemas.microsoft.com/office/drawing/2014/main" id="{B79913AA-C19E-46CD-8468-50F6B81D8AD5}"/>
              </a:ext>
            </a:extLst>
          </p:cNvPr>
          <p:cNvCxnSpPr>
            <a:cxnSpLocks/>
          </p:cNvCxnSpPr>
          <p:nvPr/>
        </p:nvCxnSpPr>
        <p:spPr>
          <a:xfrm>
            <a:off x="8396979" y="1215235"/>
            <a:ext cx="1517105" cy="46882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31C445D-52A0-486E-A8E7-5EC2FD4E2A41}"/>
              </a:ext>
            </a:extLst>
          </p:cNvPr>
          <p:cNvSpPr/>
          <p:nvPr/>
        </p:nvSpPr>
        <p:spPr>
          <a:xfrm>
            <a:off x="8905274" y="5791220"/>
            <a:ext cx="2089724"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Record responses</a:t>
            </a:r>
            <a:endParaRPr lang="en-US" b="1" dirty="0">
              <a:solidFill>
                <a:srgbClr val="33CCCC"/>
              </a:solidFill>
            </a:endParaRPr>
          </a:p>
        </p:txBody>
      </p:sp>
    </p:spTree>
    <p:extLst>
      <p:ext uri="{BB962C8B-B14F-4D97-AF65-F5344CB8AC3E}">
        <p14:creationId xmlns:p14="http://schemas.microsoft.com/office/powerpoint/2010/main" val="2715440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Maintenance </a:t>
            </a:r>
          </a:p>
        </p:txBody>
      </p:sp>
      <p:pic>
        <p:nvPicPr>
          <p:cNvPr id="4" name="Picture 3">
            <a:extLst>
              <a:ext uri="{FF2B5EF4-FFF2-40B4-BE49-F238E27FC236}">
                <a16:creationId xmlns:a16="http://schemas.microsoft.com/office/drawing/2014/main" id="{D1EEF90B-07F0-4C9E-B24F-DBDB182137BC}"/>
              </a:ext>
            </a:extLst>
          </p:cNvPr>
          <p:cNvPicPr/>
          <p:nvPr/>
        </p:nvPicPr>
        <p:blipFill>
          <a:blip r:embed="rId3" cstate="print"/>
          <a:srcRect/>
          <a:stretch>
            <a:fillRect/>
          </a:stretch>
        </p:blipFill>
        <p:spPr bwMode="auto">
          <a:xfrm>
            <a:off x="6741326" y="2958178"/>
            <a:ext cx="4851427" cy="3554336"/>
          </a:xfrm>
          <a:prstGeom prst="rect">
            <a:avLst/>
          </a:prstGeom>
          <a:noFill/>
          <a:ln w="9525">
            <a:noFill/>
            <a:miter lim="800000"/>
            <a:headEnd/>
            <a:tailEnd/>
          </a:ln>
        </p:spPr>
      </p:pic>
      <p:pic>
        <p:nvPicPr>
          <p:cNvPr id="5" name="Content Placeholder 4">
            <a:extLst>
              <a:ext uri="{FF2B5EF4-FFF2-40B4-BE49-F238E27FC236}">
                <a16:creationId xmlns:a16="http://schemas.microsoft.com/office/drawing/2014/main" id="{4F4E8034-6E93-4CD8-83AD-823E26338F2F}"/>
              </a:ext>
            </a:extLst>
          </p:cNvPr>
          <p:cNvPicPr>
            <a:picLocks noGrp="1"/>
          </p:cNvPicPr>
          <p:nvPr>
            <p:ph idx="1"/>
          </p:nvPr>
        </p:nvPicPr>
        <p:blipFill>
          <a:blip r:embed="rId4" cstate="print"/>
          <a:srcRect/>
          <a:stretch>
            <a:fillRect/>
          </a:stretch>
        </p:blipFill>
        <p:spPr bwMode="auto">
          <a:xfrm>
            <a:off x="599248" y="2956608"/>
            <a:ext cx="4851427" cy="3514868"/>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FD862AC5-0EAC-4C94-9619-5837AB1BAE9F}"/>
              </a:ext>
            </a:extLst>
          </p:cNvPr>
          <p:cNvCxnSpPr>
            <a:cxnSpLocks/>
          </p:cNvCxnSpPr>
          <p:nvPr/>
        </p:nvCxnSpPr>
        <p:spPr>
          <a:xfrm flipH="1">
            <a:off x="1825267" y="2575717"/>
            <a:ext cx="1809473" cy="188047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B865DD60-E71D-494C-983A-4ED3A16759CC}"/>
              </a:ext>
            </a:extLst>
          </p:cNvPr>
          <p:cNvSpPr txBox="1">
            <a:spLocks/>
          </p:cNvSpPr>
          <p:nvPr/>
        </p:nvSpPr>
        <p:spPr>
          <a:xfrm>
            <a:off x="838200" y="1631092"/>
            <a:ext cx="10515600" cy="454587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2pPr>
            <a:lvl3pPr marL="1257300" indent="-3429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Collecting maintenance data is very similar to collecting baseline data with two exceptions:</a:t>
            </a:r>
          </a:p>
          <a:p>
            <a:endParaRPr lang="en-US" dirty="0"/>
          </a:p>
        </p:txBody>
      </p:sp>
      <p:sp>
        <p:nvSpPr>
          <p:cNvPr id="8" name="Rectangle 7">
            <a:extLst>
              <a:ext uri="{FF2B5EF4-FFF2-40B4-BE49-F238E27FC236}">
                <a16:creationId xmlns:a16="http://schemas.microsoft.com/office/drawing/2014/main" id="{45B63FFF-C4E9-41E6-8B78-1995427EFC71}"/>
              </a:ext>
            </a:extLst>
          </p:cNvPr>
          <p:cNvSpPr/>
          <p:nvPr/>
        </p:nvSpPr>
        <p:spPr>
          <a:xfrm>
            <a:off x="2697296" y="2213352"/>
            <a:ext cx="2352792"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Select </a:t>
            </a:r>
            <a:r>
              <a:rPr lang="en-US" b="1" dirty="0">
                <a:solidFill>
                  <a:schemeClr val="bg1">
                    <a:lumMod val="50000"/>
                  </a:schemeClr>
                </a:solidFill>
                <a:latin typeface="Calibri" panose="020F0502020204030204" pitchFamily="34" charset="0"/>
                <a:ea typeface="MS Mincho" panose="02020609040205080304" pitchFamily="49" charset="-128"/>
              </a:rPr>
              <a:t>Maintenance</a:t>
            </a:r>
            <a:endParaRPr lang="en-US" b="1" dirty="0">
              <a:solidFill>
                <a:schemeClr val="bg1">
                  <a:lumMod val="50000"/>
                </a:schemeClr>
              </a:solidFill>
            </a:endParaRPr>
          </a:p>
        </p:txBody>
      </p:sp>
      <p:sp>
        <p:nvSpPr>
          <p:cNvPr id="9" name="Rectangle 8">
            <a:extLst>
              <a:ext uri="{FF2B5EF4-FFF2-40B4-BE49-F238E27FC236}">
                <a16:creationId xmlns:a16="http://schemas.microsoft.com/office/drawing/2014/main" id="{580E7F93-5E1A-42B7-86BE-4667D264C82D}"/>
              </a:ext>
            </a:extLst>
          </p:cNvPr>
          <p:cNvSpPr/>
          <p:nvPr/>
        </p:nvSpPr>
        <p:spPr>
          <a:xfrm>
            <a:off x="5589047" y="2005966"/>
            <a:ext cx="2352792" cy="646331"/>
          </a:xfrm>
          <a:prstGeom prst="rect">
            <a:avLst/>
          </a:prstGeom>
        </p:spPr>
        <p:txBody>
          <a:bodyPr wrap="square">
            <a:spAutoFit/>
          </a:bodyPr>
          <a:lstStyle/>
          <a:p>
            <a:r>
              <a:rPr lang="en-US" dirty="0">
                <a:solidFill>
                  <a:schemeClr val="tx2"/>
                </a:solidFill>
                <a:latin typeface="Avenir Roman" panose="02000503020000020003" pitchFamily="2" charset="0"/>
              </a:rPr>
              <a:t>A maintenance filter appears on the left </a:t>
            </a:r>
          </a:p>
        </p:txBody>
      </p:sp>
      <p:cxnSp>
        <p:nvCxnSpPr>
          <p:cNvPr id="11" name="Straight Arrow Connector 10">
            <a:extLst>
              <a:ext uri="{FF2B5EF4-FFF2-40B4-BE49-F238E27FC236}">
                <a16:creationId xmlns:a16="http://schemas.microsoft.com/office/drawing/2014/main" id="{6B3BC857-7195-4A93-826B-60FCF2222A4E}"/>
              </a:ext>
            </a:extLst>
          </p:cNvPr>
          <p:cNvCxnSpPr>
            <a:cxnSpLocks/>
          </p:cNvCxnSpPr>
          <p:nvPr/>
        </p:nvCxnSpPr>
        <p:spPr>
          <a:xfrm>
            <a:off x="6423419" y="2652297"/>
            <a:ext cx="632100" cy="706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504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965DA-8F2F-4BAE-B3F8-4BF3B4DB5444}"/>
              </a:ext>
            </a:extLst>
          </p:cNvPr>
          <p:cNvSpPr>
            <a:spLocks noGrp="1"/>
          </p:cNvSpPr>
          <p:nvPr>
            <p:ph type="title"/>
          </p:nvPr>
        </p:nvSpPr>
        <p:spPr/>
        <p:txBody>
          <a:bodyPr/>
          <a:lstStyle/>
          <a:p>
            <a:r>
              <a:rPr lang="en-US" dirty="0"/>
              <a:t>For both </a:t>
            </a:r>
            <a:r>
              <a:rPr lang="en-US" dirty="0">
                <a:solidFill>
                  <a:schemeClr val="tx1"/>
                </a:solidFill>
              </a:rPr>
              <a:t>Baseline</a:t>
            </a:r>
            <a:r>
              <a:rPr lang="en-US" dirty="0">
                <a:solidFill>
                  <a:srgbClr val="FF0000"/>
                </a:solidFill>
              </a:rPr>
              <a:t> </a:t>
            </a:r>
            <a:r>
              <a:rPr lang="en-US" dirty="0"/>
              <a:t>and Maintenance Data:</a:t>
            </a:r>
          </a:p>
        </p:txBody>
      </p:sp>
      <p:sp>
        <p:nvSpPr>
          <p:cNvPr id="3" name="Content Placeholder 2">
            <a:extLst>
              <a:ext uri="{FF2B5EF4-FFF2-40B4-BE49-F238E27FC236}">
                <a16:creationId xmlns:a16="http://schemas.microsoft.com/office/drawing/2014/main" id="{2B486833-5B48-40C7-A189-C7CBB587AF3D}"/>
              </a:ext>
            </a:extLst>
          </p:cNvPr>
          <p:cNvSpPr>
            <a:spLocks noGrp="1"/>
          </p:cNvSpPr>
          <p:nvPr>
            <p:ph idx="1"/>
          </p:nvPr>
        </p:nvSpPr>
        <p:spPr/>
        <p:txBody>
          <a:bodyPr/>
          <a:lstStyle/>
          <a:p>
            <a:r>
              <a:rPr lang="en-US" dirty="0"/>
              <a:t>Once every trial has been targeted for baseline or maintenance, a window will appear on the screen to indicate that all baseline or maintenance trials have been completed for the session. </a:t>
            </a:r>
          </a:p>
          <a:p>
            <a:endParaRPr lang="en-US" dirty="0"/>
          </a:p>
        </p:txBody>
      </p:sp>
      <p:pic>
        <p:nvPicPr>
          <p:cNvPr id="4" name="Picture 3">
            <a:extLst>
              <a:ext uri="{FF2B5EF4-FFF2-40B4-BE49-F238E27FC236}">
                <a16:creationId xmlns:a16="http://schemas.microsoft.com/office/drawing/2014/main" id="{76D376D3-DE09-4196-9E2D-026A59CB32EF}"/>
              </a:ext>
            </a:extLst>
          </p:cNvPr>
          <p:cNvPicPr/>
          <p:nvPr/>
        </p:nvPicPr>
        <p:blipFill>
          <a:blip r:embed="rId2" cstate="print"/>
          <a:srcRect/>
          <a:stretch>
            <a:fillRect/>
          </a:stretch>
        </p:blipFill>
        <p:spPr bwMode="auto">
          <a:xfrm>
            <a:off x="4129822" y="2957588"/>
            <a:ext cx="3403673" cy="1892877"/>
          </a:xfrm>
          <a:prstGeom prst="rect">
            <a:avLst/>
          </a:prstGeom>
          <a:noFill/>
          <a:ln w="9525">
            <a:noFill/>
            <a:miter lim="800000"/>
            <a:headEnd/>
            <a:tailEnd/>
          </a:ln>
        </p:spPr>
      </p:pic>
    </p:spTree>
    <p:extLst>
      <p:ext uri="{BB962C8B-B14F-4D97-AF65-F5344CB8AC3E}">
        <p14:creationId xmlns:p14="http://schemas.microsoft.com/office/powerpoint/2010/main" val="3812864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lstStyle/>
          <a:p>
            <a:r>
              <a:rPr lang="en-US" dirty="0"/>
              <a:t>Practice!</a:t>
            </a:r>
          </a:p>
        </p:txBody>
      </p:sp>
      <p:sp>
        <p:nvSpPr>
          <p:cNvPr id="3" name="Content Placeholder 2">
            <a:extLst>
              <a:ext uri="{FF2B5EF4-FFF2-40B4-BE49-F238E27FC236}">
                <a16:creationId xmlns:a16="http://schemas.microsoft.com/office/drawing/2014/main" id="{F78C81DF-90A5-4D55-8BF4-7C9C83143A4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13009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F058-DAD7-754A-AC84-4B88D643B3E2}"/>
              </a:ext>
            </a:extLst>
          </p:cNvPr>
          <p:cNvSpPr>
            <a:spLocks noGrp="1"/>
          </p:cNvSpPr>
          <p:nvPr>
            <p:ph type="title"/>
          </p:nvPr>
        </p:nvSpPr>
        <p:spPr>
          <a:xfrm>
            <a:off x="803030" y="473625"/>
            <a:ext cx="10515600" cy="882907"/>
          </a:xfrm>
        </p:spPr>
        <p:txBody>
          <a:bodyPr/>
          <a:lstStyle/>
          <a:p>
            <a:r>
              <a:rPr lang="en-US" dirty="0"/>
              <a:t>Client’s Home Screen: Tabs</a:t>
            </a:r>
          </a:p>
        </p:txBody>
      </p:sp>
      <p:pic>
        <p:nvPicPr>
          <p:cNvPr id="4" name="Content Placeholder 3">
            <a:extLst>
              <a:ext uri="{FF2B5EF4-FFF2-40B4-BE49-F238E27FC236}">
                <a16:creationId xmlns:a16="http://schemas.microsoft.com/office/drawing/2014/main" id="{74BE302E-7224-D547-B6F2-B2A8AE4445A6}"/>
              </a:ext>
            </a:extLst>
          </p:cNvPr>
          <p:cNvPicPr>
            <a:picLocks noGrp="1"/>
          </p:cNvPicPr>
          <p:nvPr>
            <p:ph idx="1"/>
          </p:nvPr>
        </p:nvPicPr>
        <p:blipFill>
          <a:blip r:embed="rId3" cstate="print"/>
          <a:srcRect/>
          <a:stretch>
            <a:fillRect/>
          </a:stretch>
        </p:blipFill>
        <p:spPr bwMode="auto">
          <a:xfrm>
            <a:off x="3130062" y="1723292"/>
            <a:ext cx="6400800" cy="4572000"/>
          </a:xfrm>
          <a:prstGeom prst="rect">
            <a:avLst/>
          </a:prstGeom>
          <a:noFill/>
          <a:ln w="9525">
            <a:noFill/>
            <a:miter lim="800000"/>
            <a:headEnd/>
            <a:tailEnd/>
          </a:ln>
        </p:spPr>
      </p:pic>
      <p:sp>
        <p:nvSpPr>
          <p:cNvPr id="7" name="Right Arrow 6">
            <a:extLst>
              <a:ext uri="{FF2B5EF4-FFF2-40B4-BE49-F238E27FC236}">
                <a16:creationId xmlns:a16="http://schemas.microsoft.com/office/drawing/2014/main" id="{DC85D04A-D4DD-5641-86CD-35FA8EAB7967}"/>
              </a:ext>
            </a:extLst>
          </p:cNvPr>
          <p:cNvSpPr/>
          <p:nvPr/>
        </p:nvSpPr>
        <p:spPr>
          <a:xfrm>
            <a:off x="1876298" y="2221020"/>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4AD1D515-5D30-4649-845D-680AB7469D21}"/>
              </a:ext>
            </a:extLst>
          </p:cNvPr>
          <p:cNvSpPr txBox="1"/>
          <p:nvPr/>
        </p:nvSpPr>
        <p:spPr>
          <a:xfrm>
            <a:off x="586759" y="2100118"/>
            <a:ext cx="1834662" cy="382480"/>
          </a:xfrm>
          <a:prstGeom prst="rect">
            <a:avLst/>
          </a:prstGeom>
          <a:noFill/>
        </p:spPr>
        <p:txBody>
          <a:bodyPr wrap="square" rtlCol="0">
            <a:spAutoFit/>
          </a:bodyPr>
          <a:lstStyle/>
          <a:p>
            <a:r>
              <a:rPr lang="en-US" dirty="0"/>
              <a:t>Trial Sheet</a:t>
            </a:r>
          </a:p>
        </p:txBody>
      </p:sp>
      <p:sp>
        <p:nvSpPr>
          <p:cNvPr id="20" name="Right Arrow 19">
            <a:extLst>
              <a:ext uri="{FF2B5EF4-FFF2-40B4-BE49-F238E27FC236}">
                <a16:creationId xmlns:a16="http://schemas.microsoft.com/office/drawing/2014/main" id="{DC85D04A-D4DD-5641-86CD-35FA8EAB7967}"/>
              </a:ext>
            </a:extLst>
          </p:cNvPr>
          <p:cNvSpPr/>
          <p:nvPr/>
        </p:nvSpPr>
        <p:spPr>
          <a:xfrm>
            <a:off x="1876298" y="2892265"/>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TextBox 20">
            <a:extLst>
              <a:ext uri="{FF2B5EF4-FFF2-40B4-BE49-F238E27FC236}">
                <a16:creationId xmlns:a16="http://schemas.microsoft.com/office/drawing/2014/main" id="{4AD1D515-5D30-4649-845D-680AB7469D21}"/>
              </a:ext>
            </a:extLst>
          </p:cNvPr>
          <p:cNvSpPr txBox="1"/>
          <p:nvPr/>
        </p:nvSpPr>
        <p:spPr>
          <a:xfrm>
            <a:off x="586759" y="2771363"/>
            <a:ext cx="1834662" cy="382480"/>
          </a:xfrm>
          <a:prstGeom prst="rect">
            <a:avLst/>
          </a:prstGeom>
          <a:noFill/>
        </p:spPr>
        <p:txBody>
          <a:bodyPr wrap="square" rtlCol="0">
            <a:spAutoFit/>
          </a:bodyPr>
          <a:lstStyle/>
          <a:p>
            <a:r>
              <a:rPr lang="en-US" dirty="0"/>
              <a:t>Behaviors</a:t>
            </a:r>
          </a:p>
        </p:txBody>
      </p:sp>
      <p:sp>
        <p:nvSpPr>
          <p:cNvPr id="22" name="Right Arrow 21">
            <a:extLst>
              <a:ext uri="{FF2B5EF4-FFF2-40B4-BE49-F238E27FC236}">
                <a16:creationId xmlns:a16="http://schemas.microsoft.com/office/drawing/2014/main" id="{DC85D04A-D4DD-5641-86CD-35FA8EAB7967}"/>
              </a:ext>
            </a:extLst>
          </p:cNvPr>
          <p:cNvSpPr/>
          <p:nvPr/>
        </p:nvSpPr>
        <p:spPr>
          <a:xfrm>
            <a:off x="1852563" y="4320641"/>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3" name="TextBox 22">
            <a:extLst>
              <a:ext uri="{FF2B5EF4-FFF2-40B4-BE49-F238E27FC236}">
                <a16:creationId xmlns:a16="http://schemas.microsoft.com/office/drawing/2014/main" id="{4AD1D515-5D30-4649-845D-680AB7469D21}"/>
              </a:ext>
            </a:extLst>
          </p:cNvPr>
          <p:cNvSpPr txBox="1"/>
          <p:nvPr/>
        </p:nvSpPr>
        <p:spPr>
          <a:xfrm>
            <a:off x="563024" y="4199739"/>
            <a:ext cx="1834662" cy="382480"/>
          </a:xfrm>
          <a:prstGeom prst="rect">
            <a:avLst/>
          </a:prstGeom>
          <a:noFill/>
        </p:spPr>
        <p:txBody>
          <a:bodyPr wrap="square" rtlCol="0">
            <a:spAutoFit/>
          </a:bodyPr>
          <a:lstStyle/>
          <a:p>
            <a:r>
              <a:rPr lang="en-US" dirty="0"/>
              <a:t>Documents</a:t>
            </a:r>
          </a:p>
        </p:txBody>
      </p:sp>
      <p:sp>
        <p:nvSpPr>
          <p:cNvPr id="24" name="Right Arrow 23">
            <a:extLst>
              <a:ext uri="{FF2B5EF4-FFF2-40B4-BE49-F238E27FC236}">
                <a16:creationId xmlns:a16="http://schemas.microsoft.com/office/drawing/2014/main" id="{DC85D04A-D4DD-5641-86CD-35FA8EAB7967}"/>
              </a:ext>
            </a:extLst>
          </p:cNvPr>
          <p:cNvSpPr/>
          <p:nvPr/>
        </p:nvSpPr>
        <p:spPr>
          <a:xfrm>
            <a:off x="1875322" y="4999278"/>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5" name="TextBox 24">
            <a:extLst>
              <a:ext uri="{FF2B5EF4-FFF2-40B4-BE49-F238E27FC236}">
                <a16:creationId xmlns:a16="http://schemas.microsoft.com/office/drawing/2014/main" id="{4AD1D515-5D30-4649-845D-680AB7469D21}"/>
              </a:ext>
            </a:extLst>
          </p:cNvPr>
          <p:cNvSpPr txBox="1"/>
          <p:nvPr/>
        </p:nvSpPr>
        <p:spPr>
          <a:xfrm>
            <a:off x="539066" y="4912782"/>
            <a:ext cx="1834662" cy="382480"/>
          </a:xfrm>
          <a:prstGeom prst="rect">
            <a:avLst/>
          </a:prstGeom>
          <a:noFill/>
        </p:spPr>
        <p:txBody>
          <a:bodyPr wrap="square" rtlCol="0">
            <a:spAutoFit/>
          </a:bodyPr>
          <a:lstStyle/>
          <a:p>
            <a:r>
              <a:rPr lang="en-US" dirty="0"/>
              <a:t>Assessments</a:t>
            </a:r>
          </a:p>
        </p:txBody>
      </p:sp>
      <p:sp>
        <p:nvSpPr>
          <p:cNvPr id="26" name="Right Arrow 25">
            <a:extLst>
              <a:ext uri="{FF2B5EF4-FFF2-40B4-BE49-F238E27FC236}">
                <a16:creationId xmlns:a16="http://schemas.microsoft.com/office/drawing/2014/main" id="{DC85D04A-D4DD-5641-86CD-35FA8EAB7967}"/>
              </a:ext>
            </a:extLst>
          </p:cNvPr>
          <p:cNvSpPr/>
          <p:nvPr/>
        </p:nvSpPr>
        <p:spPr>
          <a:xfrm>
            <a:off x="1852563" y="5748254"/>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7" name="TextBox 26">
            <a:extLst>
              <a:ext uri="{FF2B5EF4-FFF2-40B4-BE49-F238E27FC236}">
                <a16:creationId xmlns:a16="http://schemas.microsoft.com/office/drawing/2014/main" id="{4AD1D515-5D30-4649-845D-680AB7469D21}"/>
              </a:ext>
            </a:extLst>
          </p:cNvPr>
          <p:cNvSpPr txBox="1"/>
          <p:nvPr/>
        </p:nvSpPr>
        <p:spPr>
          <a:xfrm>
            <a:off x="563024" y="5627352"/>
            <a:ext cx="1834662" cy="382480"/>
          </a:xfrm>
          <a:prstGeom prst="rect">
            <a:avLst/>
          </a:prstGeom>
          <a:noFill/>
        </p:spPr>
        <p:txBody>
          <a:bodyPr wrap="square" rtlCol="0">
            <a:spAutoFit/>
          </a:bodyPr>
          <a:lstStyle/>
          <a:p>
            <a:r>
              <a:rPr lang="en-US" dirty="0"/>
              <a:t>Video</a:t>
            </a:r>
          </a:p>
        </p:txBody>
      </p:sp>
      <p:sp>
        <p:nvSpPr>
          <p:cNvPr id="28" name="Right Arrow 27">
            <a:extLst>
              <a:ext uri="{FF2B5EF4-FFF2-40B4-BE49-F238E27FC236}">
                <a16:creationId xmlns:a16="http://schemas.microsoft.com/office/drawing/2014/main" id="{DC85D04A-D4DD-5641-86CD-35FA8EAB7967}"/>
              </a:ext>
            </a:extLst>
          </p:cNvPr>
          <p:cNvSpPr/>
          <p:nvPr/>
        </p:nvSpPr>
        <p:spPr>
          <a:xfrm>
            <a:off x="1875322" y="3606071"/>
            <a:ext cx="1090246" cy="1406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TextBox 28">
            <a:extLst>
              <a:ext uri="{FF2B5EF4-FFF2-40B4-BE49-F238E27FC236}">
                <a16:creationId xmlns:a16="http://schemas.microsoft.com/office/drawing/2014/main" id="{4AD1D515-5D30-4649-845D-680AB7469D21}"/>
              </a:ext>
            </a:extLst>
          </p:cNvPr>
          <p:cNvSpPr txBox="1"/>
          <p:nvPr/>
        </p:nvSpPr>
        <p:spPr>
          <a:xfrm>
            <a:off x="585783" y="3485169"/>
            <a:ext cx="1834662" cy="382480"/>
          </a:xfrm>
          <a:prstGeom prst="rect">
            <a:avLst/>
          </a:prstGeom>
          <a:noFill/>
        </p:spPr>
        <p:txBody>
          <a:bodyPr wrap="square" rtlCol="0">
            <a:spAutoFit/>
          </a:bodyPr>
          <a:lstStyle/>
          <a:p>
            <a:r>
              <a:rPr lang="en-US" dirty="0"/>
              <a:t>Notes</a:t>
            </a:r>
          </a:p>
        </p:txBody>
      </p:sp>
    </p:spTree>
    <p:extLst>
      <p:ext uri="{BB962C8B-B14F-4D97-AF65-F5344CB8AC3E}">
        <p14:creationId xmlns:p14="http://schemas.microsoft.com/office/powerpoint/2010/main" val="160409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8"/>
                                        </p:tgtEl>
                                        <p:attrNameLst>
                                          <p:attrName>style.fontWeight</p:attrName>
                                        </p:attrNameLst>
                                      </p:cBhvr>
                                      <p:to>
                                        <p:strVal val="bold"/>
                                      </p:to>
                                    </p:set>
                                  </p:childTnLst>
                                </p:cTn>
                              </p:par>
                              <p:par>
                                <p:cTn id="7" presetID="15" presetClass="emph" presetSubtype="0" grpId="0" nodeType="withEffect">
                                  <p:stCondLst>
                                    <p:cond delay="0"/>
                                  </p:stCondLst>
                                  <p:iterate type="lt">
                                    <p:tmAbs val="25"/>
                                  </p:iterate>
                                  <p:childTnLst>
                                    <p:set>
                                      <p:cBhvr override="childStyle">
                                        <p:cTn id="8" dur="indefinite"/>
                                        <p:tgtEl>
                                          <p:spTgt spid="27"/>
                                        </p:tgtEl>
                                        <p:attrNameLst>
                                          <p:attrName>style.fontWeight</p:attrName>
                                        </p:attrNameLst>
                                      </p:cBhvr>
                                      <p:to>
                                        <p:strVal val="bold"/>
                                      </p:to>
                                    </p:set>
                                  </p:childTnLst>
                                </p:cTn>
                              </p:par>
                              <p:par>
                                <p:cTn id="9" presetID="15" presetClass="emph" presetSubtype="0" grpId="0" nodeType="withEffect">
                                  <p:stCondLst>
                                    <p:cond delay="0"/>
                                  </p:stCondLst>
                                  <p:iterate type="lt">
                                    <p:tmAbs val="25"/>
                                  </p:iterate>
                                  <p:childTnLst>
                                    <p:set>
                                      <p:cBhvr override="childStyle">
                                        <p:cTn id="10" dur="indefinite"/>
                                        <p:tgtEl>
                                          <p:spTgt spid="2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5"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001D-3AA6-3B43-88EC-7CE4EA6AAC57}"/>
              </a:ext>
            </a:extLst>
          </p:cNvPr>
          <p:cNvSpPr>
            <a:spLocks noGrp="1"/>
          </p:cNvSpPr>
          <p:nvPr>
            <p:ph type="title"/>
          </p:nvPr>
        </p:nvSpPr>
        <p:spPr/>
        <p:txBody>
          <a:bodyPr/>
          <a:lstStyle/>
          <a:p>
            <a:r>
              <a:rPr lang="en-US" dirty="0"/>
              <a:t>Trial Sheet Tab</a:t>
            </a:r>
          </a:p>
        </p:txBody>
      </p:sp>
      <p:pic>
        <p:nvPicPr>
          <p:cNvPr id="6" name="Content Placeholder 5">
            <a:extLst>
              <a:ext uri="{FF2B5EF4-FFF2-40B4-BE49-F238E27FC236}">
                <a16:creationId xmlns:a16="http://schemas.microsoft.com/office/drawing/2014/main" id="{CF30B8A9-32A2-8A47-9F24-675BF3E5F712}"/>
              </a:ext>
            </a:extLst>
          </p:cNvPr>
          <p:cNvPicPr>
            <a:picLocks noGrp="1"/>
          </p:cNvPicPr>
          <p:nvPr>
            <p:ph sz="half" idx="2"/>
          </p:nvPr>
        </p:nvPicPr>
        <p:blipFill>
          <a:blip r:embed="rId3"/>
          <a:stretch>
            <a:fillRect/>
          </a:stretch>
        </p:blipFill>
        <p:spPr>
          <a:xfrm>
            <a:off x="6362700" y="2569015"/>
            <a:ext cx="5181600" cy="3874205"/>
          </a:xfrm>
          <a:prstGeom prst="rect">
            <a:avLst/>
          </a:prstGeom>
        </p:spPr>
      </p:pic>
      <p:pic>
        <p:nvPicPr>
          <p:cNvPr id="9" name="Content Placeholder 8">
            <a:extLst>
              <a:ext uri="{FF2B5EF4-FFF2-40B4-BE49-F238E27FC236}">
                <a16:creationId xmlns:a16="http://schemas.microsoft.com/office/drawing/2014/main" id="{461ACE57-141F-2445-A1A3-226D826F146C}"/>
              </a:ext>
            </a:extLst>
          </p:cNvPr>
          <p:cNvPicPr>
            <a:picLocks noGrp="1"/>
          </p:cNvPicPr>
          <p:nvPr>
            <p:ph sz="half" idx="1"/>
          </p:nvPr>
        </p:nvPicPr>
        <p:blipFill>
          <a:blip r:embed="rId4" cstate="print"/>
          <a:srcRect/>
          <a:stretch>
            <a:fillRect/>
          </a:stretch>
        </p:blipFill>
        <p:spPr bwMode="auto">
          <a:xfrm>
            <a:off x="1156854" y="2546159"/>
            <a:ext cx="4939146" cy="3874205"/>
          </a:xfrm>
          <a:prstGeom prst="rect">
            <a:avLst/>
          </a:prstGeom>
          <a:noFill/>
          <a:ln w="9525">
            <a:noFill/>
            <a:miter lim="800000"/>
            <a:headEnd/>
            <a:tailEnd/>
          </a:ln>
        </p:spPr>
      </p:pic>
      <p:sp>
        <p:nvSpPr>
          <p:cNvPr id="3" name="Rectangle 2"/>
          <p:cNvSpPr/>
          <p:nvPr/>
        </p:nvSpPr>
        <p:spPr>
          <a:xfrm>
            <a:off x="6362700" y="1610006"/>
            <a:ext cx="5257800" cy="646331"/>
          </a:xfrm>
          <a:prstGeom prst="rect">
            <a:avLst/>
          </a:prstGeom>
        </p:spPr>
        <p:txBody>
          <a:bodyPr wrap="square">
            <a:spAutoFit/>
          </a:bodyPr>
          <a:lstStyle/>
          <a:p>
            <a:r>
              <a:rPr lang="en-US" dirty="0">
                <a:solidFill>
                  <a:schemeClr val="tx2"/>
                </a:solidFill>
              </a:rPr>
              <a:t>Select a specific target to view graph</a:t>
            </a:r>
          </a:p>
          <a:p>
            <a:r>
              <a:rPr lang="en-US" i="1" dirty="0">
                <a:solidFill>
                  <a:schemeClr val="tx2"/>
                </a:solidFill>
              </a:rPr>
              <a:t>Note: you must be connected to WIFI to view graphs</a:t>
            </a:r>
          </a:p>
        </p:txBody>
      </p:sp>
      <p:sp>
        <p:nvSpPr>
          <p:cNvPr id="7" name="Rectangle 6">
            <a:extLst>
              <a:ext uri="{FF2B5EF4-FFF2-40B4-BE49-F238E27FC236}">
                <a16:creationId xmlns:a16="http://schemas.microsoft.com/office/drawing/2014/main" id="{80C62FCA-D268-4611-82AB-EE13C1D58C66}"/>
              </a:ext>
            </a:extLst>
          </p:cNvPr>
          <p:cNvSpPr/>
          <p:nvPr/>
        </p:nvSpPr>
        <p:spPr>
          <a:xfrm>
            <a:off x="1156854" y="1868585"/>
            <a:ext cx="5257800" cy="369332"/>
          </a:xfrm>
          <a:prstGeom prst="rect">
            <a:avLst/>
          </a:prstGeom>
        </p:spPr>
        <p:txBody>
          <a:bodyPr wrap="square">
            <a:spAutoFit/>
          </a:bodyPr>
          <a:lstStyle/>
          <a:p>
            <a:r>
              <a:rPr lang="en-US" dirty="0">
                <a:solidFill>
                  <a:schemeClr val="tx2"/>
                </a:solidFill>
              </a:rPr>
              <a:t>View total trials and percentages here</a:t>
            </a:r>
            <a:endParaRPr lang="en-US" i="1" dirty="0">
              <a:solidFill>
                <a:schemeClr val="tx2"/>
              </a:solidFill>
            </a:endParaRPr>
          </a:p>
        </p:txBody>
      </p:sp>
      <p:sp>
        <p:nvSpPr>
          <p:cNvPr id="8" name="Rectangle 7">
            <a:extLst>
              <a:ext uri="{FF2B5EF4-FFF2-40B4-BE49-F238E27FC236}">
                <a16:creationId xmlns:a16="http://schemas.microsoft.com/office/drawing/2014/main" id="{18BB6DC0-090F-4E47-95D8-66CE636F3FDF}"/>
              </a:ext>
            </a:extLst>
          </p:cNvPr>
          <p:cNvSpPr/>
          <p:nvPr/>
        </p:nvSpPr>
        <p:spPr>
          <a:xfrm>
            <a:off x="0" y="2483674"/>
            <a:ext cx="1014905" cy="1477328"/>
          </a:xfrm>
          <a:prstGeom prst="rect">
            <a:avLst/>
          </a:prstGeom>
        </p:spPr>
        <p:txBody>
          <a:bodyPr wrap="square">
            <a:spAutoFit/>
          </a:bodyPr>
          <a:lstStyle/>
          <a:p>
            <a:r>
              <a:rPr lang="en-US" dirty="0">
                <a:solidFill>
                  <a:schemeClr val="tx2"/>
                </a:solidFill>
              </a:rPr>
              <a:t>Tap the arrow  to view previous sessions</a:t>
            </a:r>
          </a:p>
        </p:txBody>
      </p:sp>
      <p:cxnSp>
        <p:nvCxnSpPr>
          <p:cNvPr id="10" name="Straight Arrow Connector 9">
            <a:extLst>
              <a:ext uri="{FF2B5EF4-FFF2-40B4-BE49-F238E27FC236}">
                <a16:creationId xmlns:a16="http://schemas.microsoft.com/office/drawing/2014/main" id="{D0D23CA5-1A2F-4B50-AE11-997AA828DCE1}"/>
              </a:ext>
            </a:extLst>
          </p:cNvPr>
          <p:cNvCxnSpPr>
            <a:cxnSpLocks/>
          </p:cNvCxnSpPr>
          <p:nvPr/>
        </p:nvCxnSpPr>
        <p:spPr>
          <a:xfrm>
            <a:off x="838200" y="2696480"/>
            <a:ext cx="1085194"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01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001D-3AA6-3B43-88EC-7CE4EA6AAC57}"/>
              </a:ext>
            </a:extLst>
          </p:cNvPr>
          <p:cNvSpPr>
            <a:spLocks noGrp="1"/>
          </p:cNvSpPr>
          <p:nvPr>
            <p:ph type="title"/>
          </p:nvPr>
        </p:nvSpPr>
        <p:spPr/>
        <p:txBody>
          <a:bodyPr/>
          <a:lstStyle/>
          <a:p>
            <a:r>
              <a:rPr lang="en-US" dirty="0"/>
              <a:t>Assessment Tab</a:t>
            </a:r>
          </a:p>
        </p:txBody>
      </p:sp>
      <p:sp>
        <p:nvSpPr>
          <p:cNvPr id="3" name="Content Placeholder 2"/>
          <p:cNvSpPr>
            <a:spLocks noGrp="1"/>
          </p:cNvSpPr>
          <p:nvPr>
            <p:ph sz="half" idx="1"/>
          </p:nvPr>
        </p:nvSpPr>
        <p:spPr/>
        <p:txBody>
          <a:bodyPr/>
          <a:lstStyle/>
          <a:p>
            <a:r>
              <a:rPr lang="en-US" b="1" u="sng" dirty="0"/>
              <a:t>Direct Supervision/Protocol Modification</a:t>
            </a:r>
          </a:p>
          <a:p>
            <a:pPr marL="285750" lvl="0" indent="-285750">
              <a:lnSpc>
                <a:spcPct val="100000"/>
              </a:lnSpc>
              <a:buFontTx/>
              <a:buChar char="-"/>
            </a:pPr>
            <a:r>
              <a:rPr lang="en-US" dirty="0"/>
              <a:t>To see Manager notes in the app:</a:t>
            </a:r>
          </a:p>
          <a:p>
            <a:pPr marL="1085850" lvl="1" indent="-285750">
              <a:lnSpc>
                <a:spcPct val="100000"/>
              </a:lnSpc>
              <a:buFontTx/>
              <a:buChar char="-"/>
            </a:pPr>
            <a:r>
              <a:rPr lang="en-US" dirty="0"/>
              <a:t>Go to the assessment tab</a:t>
            </a:r>
          </a:p>
          <a:p>
            <a:pPr marL="1085850" lvl="1" indent="-285750">
              <a:lnSpc>
                <a:spcPct val="100000"/>
              </a:lnSpc>
              <a:buFontTx/>
              <a:buChar char="-"/>
            </a:pPr>
            <a:r>
              <a:rPr lang="en-US" dirty="0"/>
              <a:t>Select “Direct Supervision Note-Home” or “Direct Supervision Note-School”</a:t>
            </a:r>
          </a:p>
          <a:p>
            <a:pPr marL="1085850" lvl="1" indent="-285750">
              <a:lnSpc>
                <a:spcPct val="100000"/>
              </a:lnSpc>
              <a:buFontTx/>
              <a:buChar char="-"/>
            </a:pPr>
            <a:r>
              <a:rPr lang="en-US" dirty="0"/>
              <a:t>Select </a:t>
            </a:r>
            <a:r>
              <a:rPr lang="en-US" b="1" dirty="0">
                <a:solidFill>
                  <a:srgbClr val="00B050"/>
                </a:solidFill>
              </a:rPr>
              <a:t>Past Data </a:t>
            </a:r>
            <a:r>
              <a:rPr lang="en-US" dirty="0"/>
              <a:t>in the top right corner that says “Past Data.” </a:t>
            </a:r>
          </a:p>
          <a:p>
            <a:endParaRPr lang="en-US" dirty="0"/>
          </a:p>
        </p:txBody>
      </p:sp>
      <p:sp>
        <p:nvSpPr>
          <p:cNvPr id="4" name="Content Placeholder 3"/>
          <p:cNvSpPr>
            <a:spLocks noGrp="1"/>
          </p:cNvSpPr>
          <p:nvPr>
            <p:ph sz="half" idx="2"/>
          </p:nvPr>
        </p:nvSpPr>
        <p:spPr/>
        <p:txBody>
          <a:bodyPr/>
          <a:lstStyle/>
          <a:p>
            <a:r>
              <a:rPr lang="en-US" b="1" u="sng" dirty="0"/>
              <a:t>Parent Pulse Survey</a:t>
            </a:r>
          </a:p>
          <a:p>
            <a:pPr marL="285750" indent="-285750">
              <a:buFontTx/>
              <a:buChar char="-"/>
            </a:pPr>
            <a:r>
              <a:rPr lang="en-US" dirty="0"/>
              <a:t>To access parent pulse survey, if directed by supervisor/manager:</a:t>
            </a:r>
          </a:p>
          <a:p>
            <a:pPr marL="1085850" lvl="1" indent="-285750">
              <a:buFontTx/>
              <a:buChar char="-"/>
            </a:pPr>
            <a:r>
              <a:rPr lang="en-US" dirty="0"/>
              <a:t>Go to assessment tab</a:t>
            </a:r>
          </a:p>
          <a:p>
            <a:pPr marL="1085850" lvl="1" indent="-285750">
              <a:buFontTx/>
              <a:buChar char="-"/>
            </a:pPr>
            <a:r>
              <a:rPr lang="en-US" dirty="0"/>
              <a:t>Select “Parent Pulse Survey”</a:t>
            </a:r>
          </a:p>
        </p:txBody>
      </p:sp>
      <p:pic>
        <p:nvPicPr>
          <p:cNvPr id="7" name="Picture 6"/>
          <p:cNvPicPr/>
          <p:nvPr/>
        </p:nvPicPr>
        <p:blipFill rotWithShape="1">
          <a:blip r:embed="rId3"/>
          <a:srcRect t="3377" b="28146"/>
          <a:stretch/>
        </p:blipFill>
        <p:spPr bwMode="auto">
          <a:xfrm>
            <a:off x="338567" y="3700780"/>
            <a:ext cx="6180865" cy="2745740"/>
          </a:xfrm>
          <a:prstGeom prst="rect">
            <a:avLst/>
          </a:prstGeom>
          <a:ln>
            <a:noFill/>
          </a:ln>
          <a:extLst>
            <a:ext uri="{53640926-AAD7-44D8-BBD7-CCE9431645EC}">
              <a14:shadowObscured xmlns:a14="http://schemas.microsoft.com/office/drawing/2010/main"/>
            </a:ext>
          </a:extLst>
        </p:spPr>
      </p:pic>
      <p:pic>
        <p:nvPicPr>
          <p:cNvPr id="1026" name="Picture 5" descr="image001"/>
          <p:cNvPicPr>
            <a:picLocks noChangeAspect="1" noChangeArrowheads="1"/>
          </p:cNvPicPr>
          <p:nvPr/>
        </p:nvPicPr>
        <p:blipFill rotWithShape="1">
          <a:blip r:embed="rId4">
            <a:extLst>
              <a:ext uri="{28A0092B-C50C-407E-A947-70E740481C1C}">
                <a14:useLocalDpi xmlns:a14="http://schemas.microsoft.com/office/drawing/2010/main" val="0"/>
              </a:ext>
            </a:extLst>
          </a:blip>
          <a:srcRect l="18865" t="9746" r="19483" b="20653"/>
          <a:stretch/>
        </p:blipFill>
        <p:spPr bwMode="auto">
          <a:xfrm>
            <a:off x="7854576" y="3523607"/>
            <a:ext cx="2164080" cy="29229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489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4001D-3AA6-3B43-88EC-7CE4EA6AAC57}"/>
              </a:ext>
            </a:extLst>
          </p:cNvPr>
          <p:cNvSpPr>
            <a:spLocks noGrp="1"/>
          </p:cNvSpPr>
          <p:nvPr>
            <p:ph type="title"/>
          </p:nvPr>
        </p:nvSpPr>
        <p:spPr/>
        <p:txBody>
          <a:bodyPr/>
          <a:lstStyle/>
          <a:p>
            <a:r>
              <a:rPr lang="en-US" dirty="0"/>
              <a:t>Video Tab</a:t>
            </a:r>
          </a:p>
        </p:txBody>
      </p:sp>
      <p:sp>
        <p:nvSpPr>
          <p:cNvPr id="3" name="Content Placeholder 2"/>
          <p:cNvSpPr>
            <a:spLocks noGrp="1"/>
          </p:cNvSpPr>
          <p:nvPr>
            <p:ph sz="half" idx="1"/>
          </p:nvPr>
        </p:nvSpPr>
        <p:spPr/>
        <p:txBody>
          <a:bodyPr/>
          <a:lstStyle/>
          <a:p>
            <a:pPr marL="342900" indent="-342900">
              <a:buFont typeface="+mj-lt"/>
              <a:buAutoNum type="arabicPeriod"/>
            </a:pPr>
            <a:r>
              <a:rPr lang="en-US" dirty="0"/>
              <a:t>Orient device </a:t>
            </a:r>
          </a:p>
          <a:p>
            <a:pPr marL="342900" indent="-342900">
              <a:buFont typeface="+mj-lt"/>
              <a:buAutoNum type="arabicPeriod"/>
            </a:pPr>
            <a:r>
              <a:rPr lang="en-US" dirty="0"/>
              <a:t>Click red record button*</a:t>
            </a:r>
          </a:p>
          <a:p>
            <a:pPr marL="342900" indent="-342900">
              <a:buFont typeface="+mj-lt"/>
              <a:buAutoNum type="arabicPeriod"/>
            </a:pPr>
            <a:r>
              <a:rPr lang="en-US" dirty="0"/>
              <a:t>Save or retake video </a:t>
            </a:r>
          </a:p>
          <a:p>
            <a:pPr marL="342900" indent="-342900">
              <a:buFont typeface="+mj-lt"/>
              <a:buAutoNum type="arabicPeriod"/>
            </a:pPr>
            <a:r>
              <a:rPr lang="en-US" dirty="0"/>
              <a:t>If saving video, title it and add a note</a:t>
            </a:r>
          </a:p>
          <a:p>
            <a:r>
              <a:rPr lang="en-US" dirty="0"/>
              <a:t>Once saved, video will only be viewable on the portal</a:t>
            </a:r>
          </a:p>
          <a:p>
            <a:r>
              <a:rPr lang="en-US" i="1" dirty="0"/>
              <a:t>*Recommended that videos are 5 minutes or less due to challenges associated with syncing larger videos</a:t>
            </a:r>
          </a:p>
        </p:txBody>
      </p:sp>
      <p:sp>
        <p:nvSpPr>
          <p:cNvPr id="4" name="Content Placeholder 3"/>
          <p:cNvSpPr>
            <a:spLocks noGrp="1"/>
          </p:cNvSpPr>
          <p:nvPr>
            <p:ph sz="half" idx="2"/>
          </p:nvPr>
        </p:nvSpPr>
        <p:spPr/>
        <p:txBody>
          <a:bodyPr/>
          <a:lstStyle/>
          <a:p>
            <a:endParaRPr lang="en-US"/>
          </a:p>
        </p:txBody>
      </p:sp>
      <p:pic>
        <p:nvPicPr>
          <p:cNvPr id="2069" name="Picture 21" descr="2018-06-28_09-51-3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395412"/>
            <a:ext cx="381000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2071" name="Picture 23" descr="2018-06-28_09-57-2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9362" y="5309024"/>
            <a:ext cx="4867275" cy="666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069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OOPS!</a:t>
            </a:r>
          </a:p>
        </p:txBody>
      </p:sp>
      <p:sp>
        <p:nvSpPr>
          <p:cNvPr id="3" name="Content Placeholder 2"/>
          <p:cNvSpPr>
            <a:spLocks noGrp="1"/>
          </p:cNvSpPr>
          <p:nvPr>
            <p:ph idx="1"/>
          </p:nvPr>
        </p:nvSpPr>
        <p:spPr/>
        <p:txBody>
          <a:bodyPr/>
          <a:lstStyle/>
          <a:p>
            <a:pPr marL="285750" indent="-285750">
              <a:buFont typeface="Arial" panose="020B0604020202020204" pitchFamily="34" charset="0"/>
              <a:buChar char="•"/>
            </a:pPr>
            <a:r>
              <a:rPr lang="en-US" dirty="0"/>
              <a:t>If you forget to stop/save rate or duration timers, record the correct data on paper (if possible – this may not be possible for duration targets), clear the timer, then add the correct data to the portal. </a:t>
            </a:r>
          </a:p>
          <a:p>
            <a:pPr marL="285750" indent="-285750">
              <a:buFont typeface="Arial" panose="020B0604020202020204" pitchFamily="34" charset="0"/>
              <a:buChar char="•"/>
            </a:pPr>
            <a:r>
              <a:rPr lang="en-US" dirty="0"/>
              <a:t>If you make a mistake and need data to be deleted, you need to ask your manager to delete the data point for you. It is then your responsibility to enter the correct data on the portal and give the raw/paper data to your manager.</a:t>
            </a:r>
          </a:p>
          <a:p>
            <a:endParaRPr lang="en-US" dirty="0"/>
          </a:p>
        </p:txBody>
      </p:sp>
      <p:pic>
        <p:nvPicPr>
          <p:cNvPr id="1028" name="Picture 4" descr="Related image">
            <a:extLst>
              <a:ext uri="{FF2B5EF4-FFF2-40B4-BE49-F238E27FC236}">
                <a16:creationId xmlns:a16="http://schemas.microsoft.com/office/drawing/2014/main" id="{A4A17A58-DED0-4A31-8FB2-194F1A355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1490" y="3429000"/>
            <a:ext cx="2857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478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Catalyst- What is it?</a:t>
            </a:r>
          </a:p>
        </p:txBody>
      </p:sp>
      <p:sp>
        <p:nvSpPr>
          <p:cNvPr id="3" name="Content Placeholder 2"/>
          <p:cNvSpPr>
            <a:spLocks noGrp="1"/>
          </p:cNvSpPr>
          <p:nvPr>
            <p:ph idx="1"/>
          </p:nvPr>
        </p:nvSpPr>
        <p:spPr/>
        <p:txBody>
          <a:bodyPr>
            <a:normAutofit/>
          </a:bodyPr>
          <a:lstStyle/>
          <a:p>
            <a:r>
              <a:rPr lang="en-US" sz="2800" dirty="0"/>
              <a:t>Catalyst: System for collecting and managing clinical data (owned by </a:t>
            </a:r>
            <a:r>
              <a:rPr lang="en-US" sz="2800" dirty="0" err="1"/>
              <a:t>DataFinch</a:t>
            </a:r>
            <a:r>
              <a:rPr lang="en-US" sz="2800" dirty="0"/>
              <a:t>)</a:t>
            </a:r>
          </a:p>
          <a:p>
            <a:endParaRPr lang="en-US" sz="2800" dirty="0"/>
          </a:p>
          <a:p>
            <a:r>
              <a:rPr lang="en-US" sz="2800" dirty="0"/>
              <a:t>Catalyst Platform:</a:t>
            </a:r>
          </a:p>
          <a:p>
            <a:pPr lvl="1"/>
            <a:r>
              <a:rPr lang="en-US" sz="2800" b="1" dirty="0"/>
              <a:t>Online Portal/Website</a:t>
            </a:r>
          </a:p>
          <a:p>
            <a:pPr lvl="2"/>
            <a:r>
              <a:rPr lang="en-US" sz="2800" dirty="0"/>
              <a:t>Client goals are added, viewed, and changed here</a:t>
            </a:r>
          </a:p>
          <a:p>
            <a:pPr lvl="1"/>
            <a:r>
              <a:rPr lang="en-US" sz="2800" b="1" dirty="0"/>
              <a:t>Tablet App</a:t>
            </a:r>
          </a:p>
          <a:p>
            <a:pPr lvl="2"/>
            <a:r>
              <a:rPr lang="en-US" sz="2800" dirty="0"/>
              <a:t>Data collected</a:t>
            </a:r>
          </a:p>
          <a:p>
            <a:pPr lvl="2"/>
            <a:endParaRPr lang="en-US" sz="2800" dirty="0"/>
          </a:p>
        </p:txBody>
      </p:sp>
    </p:spTree>
    <p:extLst>
      <p:ext uri="{BB962C8B-B14F-4D97-AF65-F5344CB8AC3E}">
        <p14:creationId xmlns:p14="http://schemas.microsoft.com/office/powerpoint/2010/main" val="2101662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The Catalyst Online Portal</a:t>
            </a:r>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3060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Portal</a:t>
            </a:r>
          </a:p>
        </p:txBody>
      </p:sp>
      <p:sp>
        <p:nvSpPr>
          <p:cNvPr id="3" name="Content Placeholder 2"/>
          <p:cNvSpPr>
            <a:spLocks noGrp="1"/>
          </p:cNvSpPr>
          <p:nvPr>
            <p:ph idx="1"/>
          </p:nvPr>
        </p:nvSpPr>
        <p:spPr/>
        <p:txBody>
          <a:bodyPr/>
          <a:lstStyle/>
          <a:p>
            <a:r>
              <a:rPr lang="en-US" dirty="0"/>
              <a:t>Go to </a:t>
            </a:r>
            <a:r>
              <a:rPr lang="en-US" u="sng" dirty="0">
                <a:hlinkClick r:id="rId3"/>
              </a:rPr>
              <a:t>https://secure.datafinch.com</a:t>
            </a:r>
            <a:endParaRPr lang="en-US" dirty="0"/>
          </a:p>
          <a:p>
            <a:r>
              <a:rPr lang="en-US" dirty="0"/>
              <a:t>When logging in for the first time, please select </a:t>
            </a:r>
            <a:r>
              <a:rPr lang="en-US" b="1" dirty="0"/>
              <a:t>Forgot password?</a:t>
            </a:r>
            <a:r>
              <a:rPr lang="en-US" dirty="0"/>
              <a:t> and enter your username </a:t>
            </a:r>
          </a:p>
          <a:p>
            <a:r>
              <a:rPr lang="en-US" dirty="0"/>
              <a:t>Username: </a:t>
            </a:r>
            <a:r>
              <a:rPr lang="en-US" dirty="0" err="1"/>
              <a:t>ast.xxxxxxxx</a:t>
            </a:r>
            <a:r>
              <a:rPr lang="en-US" dirty="0"/>
              <a:t> (</a:t>
            </a:r>
            <a:r>
              <a:rPr lang="en-US" dirty="0" err="1"/>
              <a:t>ast.firstnamelastname</a:t>
            </a:r>
            <a:r>
              <a:rPr lang="en-US" dirty="0"/>
              <a:t>)</a:t>
            </a:r>
            <a:br>
              <a:rPr lang="en-US" dirty="0"/>
            </a:br>
            <a:endParaRPr lang="en-US" dirty="0"/>
          </a:p>
          <a:p>
            <a:r>
              <a:rPr lang="en-US" dirty="0"/>
              <a:t>To access an existing client account, chose the client from the drop-down list and click </a:t>
            </a:r>
            <a:r>
              <a:rPr lang="en-US" b="1" dirty="0"/>
              <a:t>Continue.</a:t>
            </a:r>
            <a:r>
              <a:rPr lang="en-US" dirty="0"/>
              <a:t> You can also type the student’s name into the search box. </a:t>
            </a:r>
          </a:p>
        </p:txBody>
      </p:sp>
      <p:pic>
        <p:nvPicPr>
          <p:cNvPr id="4" name="Picture 3">
            <a:extLst>
              <a:ext uri="{FF2B5EF4-FFF2-40B4-BE49-F238E27FC236}">
                <a16:creationId xmlns:a16="http://schemas.microsoft.com/office/drawing/2014/main" id="{E89B9817-B75C-4CC3-A7E1-1DB38ED242A1}"/>
              </a:ext>
            </a:extLst>
          </p:cNvPr>
          <p:cNvPicPr/>
          <p:nvPr/>
        </p:nvPicPr>
        <p:blipFill>
          <a:blip r:embed="rId4"/>
          <a:stretch>
            <a:fillRect/>
          </a:stretch>
        </p:blipFill>
        <p:spPr>
          <a:xfrm>
            <a:off x="2963500" y="4036282"/>
            <a:ext cx="2255520" cy="2543279"/>
          </a:xfrm>
          <a:prstGeom prst="rect">
            <a:avLst/>
          </a:prstGeom>
        </p:spPr>
      </p:pic>
      <p:pic>
        <p:nvPicPr>
          <p:cNvPr id="10" name="Picture 9">
            <a:extLst>
              <a:ext uri="{FF2B5EF4-FFF2-40B4-BE49-F238E27FC236}">
                <a16:creationId xmlns:a16="http://schemas.microsoft.com/office/drawing/2014/main" id="{B3A60453-7975-4FD3-88E6-92EEECEAD0ED}"/>
              </a:ext>
            </a:extLst>
          </p:cNvPr>
          <p:cNvPicPr/>
          <p:nvPr/>
        </p:nvPicPr>
        <p:blipFill>
          <a:blip r:embed="rId5" cstate="print"/>
          <a:srcRect/>
          <a:stretch>
            <a:fillRect/>
          </a:stretch>
        </p:blipFill>
        <p:spPr bwMode="auto">
          <a:xfrm>
            <a:off x="5530850" y="4781884"/>
            <a:ext cx="3255600" cy="890047"/>
          </a:xfrm>
          <a:prstGeom prst="rect">
            <a:avLst/>
          </a:prstGeom>
          <a:noFill/>
          <a:ln w="9525">
            <a:noFill/>
            <a:miter lim="800000"/>
            <a:headEnd/>
            <a:tailEnd/>
          </a:ln>
        </p:spPr>
      </p:pic>
    </p:spTree>
    <p:extLst>
      <p:ext uri="{BB962C8B-B14F-4D97-AF65-F5344CB8AC3E}">
        <p14:creationId xmlns:p14="http://schemas.microsoft.com/office/powerpoint/2010/main" val="1349583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6025-6AC3-4835-B472-10B733E33F85}"/>
              </a:ext>
            </a:extLst>
          </p:cNvPr>
          <p:cNvSpPr>
            <a:spLocks noGrp="1"/>
          </p:cNvSpPr>
          <p:nvPr>
            <p:ph type="title"/>
          </p:nvPr>
        </p:nvSpPr>
        <p:spPr/>
        <p:txBody>
          <a:bodyPr/>
          <a:lstStyle/>
          <a:p>
            <a:r>
              <a:rPr lang="en-US" dirty="0"/>
              <a:t>Navigating the Portal</a:t>
            </a:r>
          </a:p>
        </p:txBody>
      </p:sp>
      <p:sp>
        <p:nvSpPr>
          <p:cNvPr id="3" name="Content Placeholder 2">
            <a:extLst>
              <a:ext uri="{FF2B5EF4-FFF2-40B4-BE49-F238E27FC236}">
                <a16:creationId xmlns:a16="http://schemas.microsoft.com/office/drawing/2014/main" id="{BF11AF95-DA05-4255-8A14-4425E25BBB27}"/>
              </a:ext>
            </a:extLst>
          </p:cNvPr>
          <p:cNvSpPr>
            <a:spLocks noGrp="1"/>
          </p:cNvSpPr>
          <p:nvPr>
            <p:ph idx="1"/>
          </p:nvPr>
        </p:nvSpPr>
        <p:spPr>
          <a:xfrm>
            <a:off x="838200" y="1631092"/>
            <a:ext cx="10515600" cy="882907"/>
          </a:xfrm>
        </p:spPr>
        <p:txBody>
          <a:bodyPr/>
          <a:lstStyle/>
          <a:p>
            <a:r>
              <a:rPr lang="en-US" dirty="0"/>
              <a:t>The </a:t>
            </a:r>
            <a:r>
              <a:rPr lang="en-US" b="1" dirty="0"/>
              <a:t>Switch Student Case </a:t>
            </a:r>
            <a:r>
              <a:rPr lang="en-US" dirty="0"/>
              <a:t>drop-down menu: allows you to view or search for each client individually. Remember to click the Go button.</a:t>
            </a:r>
          </a:p>
          <a:p>
            <a:endParaRPr lang="en-US" dirty="0"/>
          </a:p>
        </p:txBody>
      </p:sp>
      <p:pic>
        <p:nvPicPr>
          <p:cNvPr id="4" name="Picture 3">
            <a:extLst>
              <a:ext uri="{FF2B5EF4-FFF2-40B4-BE49-F238E27FC236}">
                <a16:creationId xmlns:a16="http://schemas.microsoft.com/office/drawing/2014/main" id="{C5218262-271E-48CF-9E01-DEEBEB484CBC}"/>
              </a:ext>
            </a:extLst>
          </p:cNvPr>
          <p:cNvPicPr/>
          <p:nvPr/>
        </p:nvPicPr>
        <p:blipFill>
          <a:blip r:embed="rId2"/>
          <a:stretch>
            <a:fillRect/>
          </a:stretch>
        </p:blipFill>
        <p:spPr>
          <a:xfrm>
            <a:off x="4143012" y="2364979"/>
            <a:ext cx="3086166" cy="2129565"/>
          </a:xfrm>
          <a:prstGeom prst="rect">
            <a:avLst/>
          </a:prstGeom>
        </p:spPr>
      </p:pic>
      <p:pic>
        <p:nvPicPr>
          <p:cNvPr id="5" name="Picture 4">
            <a:extLst>
              <a:ext uri="{FF2B5EF4-FFF2-40B4-BE49-F238E27FC236}">
                <a16:creationId xmlns:a16="http://schemas.microsoft.com/office/drawing/2014/main" id="{8D13C53D-F36D-4D7B-B58A-F7459C70C4BC}"/>
              </a:ext>
            </a:extLst>
          </p:cNvPr>
          <p:cNvPicPr/>
          <p:nvPr/>
        </p:nvPicPr>
        <p:blipFill>
          <a:blip r:embed="rId3" cstate="print"/>
          <a:srcRect/>
          <a:stretch>
            <a:fillRect/>
          </a:stretch>
        </p:blipFill>
        <p:spPr bwMode="auto">
          <a:xfrm>
            <a:off x="428295" y="5374668"/>
            <a:ext cx="11381314" cy="504493"/>
          </a:xfrm>
          <a:prstGeom prst="rect">
            <a:avLst/>
          </a:prstGeom>
          <a:noFill/>
          <a:ln w="9525">
            <a:noFill/>
            <a:miter lim="800000"/>
            <a:headEnd/>
            <a:tailEnd/>
          </a:ln>
        </p:spPr>
      </p:pic>
      <p:sp>
        <p:nvSpPr>
          <p:cNvPr id="6" name="Content Placeholder 2">
            <a:extLst>
              <a:ext uri="{FF2B5EF4-FFF2-40B4-BE49-F238E27FC236}">
                <a16:creationId xmlns:a16="http://schemas.microsoft.com/office/drawing/2014/main" id="{C7182416-897F-445A-B269-92CEE2B64CFA}"/>
              </a:ext>
            </a:extLst>
          </p:cNvPr>
          <p:cNvSpPr txBox="1">
            <a:spLocks/>
          </p:cNvSpPr>
          <p:nvPr/>
        </p:nvSpPr>
        <p:spPr>
          <a:xfrm>
            <a:off x="428295" y="4808483"/>
            <a:ext cx="10515600" cy="50449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1pPr>
            <a:lvl2pPr marL="800100" indent="-3429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2pPr>
            <a:lvl3pPr marL="1257300" indent="-3429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3pPr>
            <a:lvl4pPr marL="1657350" indent="-28575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4pPr>
            <a:lvl5pPr marL="2114550" indent="-28575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Avenir Roman" panose="02000503020000020003" pitchFamily="2"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Tabs: Technicians will primarily use the Data Entry Tab, Documentation Tab, and Skill Acquisition Tab.  </a:t>
            </a:r>
          </a:p>
        </p:txBody>
      </p:sp>
      <p:grpSp>
        <p:nvGrpSpPr>
          <p:cNvPr id="7" name="Group 6">
            <a:extLst>
              <a:ext uri="{FF2B5EF4-FFF2-40B4-BE49-F238E27FC236}">
                <a16:creationId xmlns:a16="http://schemas.microsoft.com/office/drawing/2014/main" id="{180EFF68-7936-4C79-B230-F93AD7AB3839}"/>
              </a:ext>
            </a:extLst>
          </p:cNvPr>
          <p:cNvGrpSpPr/>
          <p:nvPr/>
        </p:nvGrpSpPr>
        <p:grpSpPr>
          <a:xfrm>
            <a:off x="1749972" y="5341008"/>
            <a:ext cx="8692058" cy="542953"/>
            <a:chOff x="1749972" y="5805677"/>
            <a:chExt cx="8692058" cy="542953"/>
          </a:xfrm>
        </p:grpSpPr>
        <p:sp>
          <p:nvSpPr>
            <p:cNvPr id="10" name="Oval 9">
              <a:extLst>
                <a:ext uri="{FF2B5EF4-FFF2-40B4-BE49-F238E27FC236}">
                  <a16:creationId xmlns:a16="http://schemas.microsoft.com/office/drawing/2014/main" id="{837DB85E-8290-4F7E-9A98-78950516A541}"/>
                </a:ext>
              </a:extLst>
            </p:cNvPr>
            <p:cNvSpPr/>
            <p:nvPr/>
          </p:nvSpPr>
          <p:spPr>
            <a:xfrm>
              <a:off x="1749972" y="5805677"/>
              <a:ext cx="1718442" cy="5044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1" name="Oval 10">
              <a:extLst>
                <a:ext uri="{FF2B5EF4-FFF2-40B4-BE49-F238E27FC236}">
                  <a16:creationId xmlns:a16="http://schemas.microsoft.com/office/drawing/2014/main" id="{77AEB92E-A54B-4ED4-949A-AD45F5E6955B}"/>
                </a:ext>
              </a:extLst>
            </p:cNvPr>
            <p:cNvSpPr/>
            <p:nvPr/>
          </p:nvSpPr>
          <p:spPr>
            <a:xfrm>
              <a:off x="8723588" y="5843300"/>
              <a:ext cx="1718442" cy="5044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12" name="Oval 11">
              <a:extLst>
                <a:ext uri="{FF2B5EF4-FFF2-40B4-BE49-F238E27FC236}">
                  <a16:creationId xmlns:a16="http://schemas.microsoft.com/office/drawing/2014/main" id="{5C35ADED-52EE-4C86-A03C-4321A327F6B4}"/>
                </a:ext>
              </a:extLst>
            </p:cNvPr>
            <p:cNvSpPr/>
            <p:nvPr/>
          </p:nvSpPr>
          <p:spPr>
            <a:xfrm>
              <a:off x="6063220" y="5844137"/>
              <a:ext cx="1718442" cy="5044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grpSp>
    </p:spTree>
    <p:extLst>
      <p:ext uri="{BB962C8B-B14F-4D97-AF65-F5344CB8AC3E}">
        <p14:creationId xmlns:p14="http://schemas.microsoft.com/office/powerpoint/2010/main" val="18971373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AEE43-5D82-4A91-A63E-5570EBD54520}"/>
              </a:ext>
            </a:extLst>
          </p:cNvPr>
          <p:cNvSpPr>
            <a:spLocks noGrp="1"/>
          </p:cNvSpPr>
          <p:nvPr>
            <p:ph type="title"/>
          </p:nvPr>
        </p:nvSpPr>
        <p:spPr/>
        <p:txBody>
          <a:bodyPr/>
          <a:lstStyle/>
          <a:p>
            <a:r>
              <a:rPr lang="en-US" dirty="0"/>
              <a:t>Data Entry Tab</a:t>
            </a:r>
          </a:p>
        </p:txBody>
      </p:sp>
      <p:sp>
        <p:nvSpPr>
          <p:cNvPr id="3" name="Content Placeholder 2">
            <a:extLst>
              <a:ext uri="{FF2B5EF4-FFF2-40B4-BE49-F238E27FC236}">
                <a16:creationId xmlns:a16="http://schemas.microsoft.com/office/drawing/2014/main" id="{EA8A0B9D-2B35-4325-B546-59D7B38F8D45}"/>
              </a:ext>
            </a:extLst>
          </p:cNvPr>
          <p:cNvSpPr>
            <a:spLocks noGrp="1"/>
          </p:cNvSpPr>
          <p:nvPr>
            <p:ph idx="1"/>
          </p:nvPr>
        </p:nvSpPr>
        <p:spPr/>
        <p:txBody>
          <a:bodyPr/>
          <a:lstStyle/>
          <a:p>
            <a:r>
              <a:rPr lang="en-US" sz="2400" dirty="0"/>
              <a:t>The primary source of data collection for Catalyst is done on the tablet</a:t>
            </a:r>
          </a:p>
          <a:p>
            <a:r>
              <a:rPr lang="en-US" sz="2400" dirty="0"/>
              <a:t>If your devices fails in the field or if there are additional data that need to be added, you will enter the data in the portal.  Discuss with your supervisor/manager when you should add data to the portal.</a:t>
            </a:r>
          </a:p>
          <a:p>
            <a:r>
              <a:rPr lang="en-US" sz="2400" dirty="0"/>
              <a:t>There can be issues when using Internet Explorer to enter data on Catalyst, so please enter data in another browser (e.g., Safari, Chrome, Firefox).</a:t>
            </a:r>
          </a:p>
          <a:p>
            <a:endParaRPr lang="en-US" dirty="0"/>
          </a:p>
        </p:txBody>
      </p:sp>
    </p:spTree>
    <p:extLst>
      <p:ext uri="{BB962C8B-B14F-4D97-AF65-F5344CB8AC3E}">
        <p14:creationId xmlns:p14="http://schemas.microsoft.com/office/powerpoint/2010/main" val="192292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2D71-9B83-4499-95FF-19AB117CFDA4}"/>
              </a:ext>
            </a:extLst>
          </p:cNvPr>
          <p:cNvSpPr>
            <a:spLocks noGrp="1"/>
          </p:cNvSpPr>
          <p:nvPr>
            <p:ph type="title"/>
          </p:nvPr>
        </p:nvSpPr>
        <p:spPr/>
        <p:txBody>
          <a:bodyPr/>
          <a:lstStyle/>
          <a:p>
            <a:r>
              <a:rPr lang="en-US" dirty="0"/>
              <a:t>Entering Data</a:t>
            </a:r>
          </a:p>
        </p:txBody>
      </p:sp>
      <p:pic>
        <p:nvPicPr>
          <p:cNvPr id="4" name="Picture 3">
            <a:extLst>
              <a:ext uri="{FF2B5EF4-FFF2-40B4-BE49-F238E27FC236}">
                <a16:creationId xmlns:a16="http://schemas.microsoft.com/office/drawing/2014/main" id="{02EB9C93-8ABB-4877-B613-50ADB6A81468}"/>
              </a:ext>
            </a:extLst>
          </p:cNvPr>
          <p:cNvPicPr/>
          <p:nvPr/>
        </p:nvPicPr>
        <p:blipFill>
          <a:blip r:embed="rId2" cstate="print"/>
          <a:srcRect/>
          <a:stretch>
            <a:fillRect/>
          </a:stretch>
        </p:blipFill>
        <p:spPr bwMode="auto">
          <a:xfrm>
            <a:off x="1082962" y="2691740"/>
            <a:ext cx="10270838" cy="2424574"/>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94BE16B2-56E6-4203-969F-479AC4E81244}"/>
              </a:ext>
            </a:extLst>
          </p:cNvPr>
          <p:cNvCxnSpPr>
            <a:cxnSpLocks/>
          </p:cNvCxnSpPr>
          <p:nvPr/>
        </p:nvCxnSpPr>
        <p:spPr>
          <a:xfrm>
            <a:off x="1568100" y="2037722"/>
            <a:ext cx="1" cy="107946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7BD90BE-7719-4F76-80FF-578B97771260}"/>
              </a:ext>
            </a:extLst>
          </p:cNvPr>
          <p:cNvSpPr/>
          <p:nvPr/>
        </p:nvSpPr>
        <p:spPr>
          <a:xfrm>
            <a:off x="996518" y="1660203"/>
            <a:ext cx="3559716" cy="369332"/>
          </a:xfrm>
          <a:prstGeom prst="rect">
            <a:avLst/>
          </a:prstGeom>
        </p:spPr>
        <p:txBody>
          <a:bodyPr wrap="square">
            <a:spAutoFit/>
          </a:bodyPr>
          <a:lstStyle/>
          <a:p>
            <a:r>
              <a:rPr lang="en-US" dirty="0">
                <a:solidFill>
                  <a:srgbClr val="000000"/>
                </a:solidFill>
                <a:latin typeface="Calibri" panose="020F0502020204030204" pitchFamily="34" charset="0"/>
                <a:ea typeface="MS Mincho" panose="02020609040205080304" pitchFamily="49" charset="-128"/>
              </a:rPr>
              <a:t>Go to </a:t>
            </a:r>
            <a:r>
              <a:rPr lang="en-US" b="1" dirty="0">
                <a:solidFill>
                  <a:srgbClr val="000000"/>
                </a:solidFill>
                <a:latin typeface="Calibri" panose="020F0502020204030204" pitchFamily="34" charset="0"/>
                <a:ea typeface="MS Mincho" panose="02020609040205080304" pitchFamily="49" charset="-128"/>
              </a:rPr>
              <a:t>Skill Data </a:t>
            </a:r>
            <a:r>
              <a:rPr lang="en-US" dirty="0">
                <a:solidFill>
                  <a:srgbClr val="000000"/>
                </a:solidFill>
                <a:latin typeface="Calibri" panose="020F0502020204030204" pitchFamily="34" charset="0"/>
                <a:ea typeface="MS Mincho" panose="02020609040205080304" pitchFamily="49" charset="-128"/>
              </a:rPr>
              <a:t>under</a:t>
            </a:r>
            <a:r>
              <a:rPr lang="en-US" b="1" dirty="0">
                <a:solidFill>
                  <a:srgbClr val="000000"/>
                </a:solidFill>
                <a:latin typeface="Calibri" panose="020F0502020204030204" pitchFamily="34" charset="0"/>
                <a:ea typeface="MS Mincho" panose="02020609040205080304" pitchFamily="49" charset="-128"/>
              </a:rPr>
              <a:t> Data Entry</a:t>
            </a:r>
            <a:endParaRPr lang="en-US" dirty="0"/>
          </a:p>
        </p:txBody>
      </p:sp>
      <p:cxnSp>
        <p:nvCxnSpPr>
          <p:cNvPr id="8" name="Straight Arrow Connector 7">
            <a:extLst>
              <a:ext uri="{FF2B5EF4-FFF2-40B4-BE49-F238E27FC236}">
                <a16:creationId xmlns:a16="http://schemas.microsoft.com/office/drawing/2014/main" id="{08B92241-8394-4369-90BE-4FC1FD7E22DD}"/>
              </a:ext>
            </a:extLst>
          </p:cNvPr>
          <p:cNvCxnSpPr>
            <a:cxnSpLocks/>
            <a:stCxn id="13" idx="0"/>
          </p:cNvCxnSpPr>
          <p:nvPr/>
        </p:nvCxnSpPr>
        <p:spPr>
          <a:xfrm flipV="1">
            <a:off x="1669464" y="4327966"/>
            <a:ext cx="177161" cy="82408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1D9EF91-24FE-4519-955A-9FB0E7F7D6D3}"/>
              </a:ext>
            </a:extLst>
          </p:cNvPr>
          <p:cNvCxnSpPr>
            <a:cxnSpLocks/>
            <a:stCxn id="15" idx="0"/>
          </p:cNvCxnSpPr>
          <p:nvPr/>
        </p:nvCxnSpPr>
        <p:spPr>
          <a:xfrm flipH="1" flipV="1">
            <a:off x="2305524" y="4170349"/>
            <a:ext cx="821870" cy="13048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361A8E5-CBA5-4826-BAEA-015D899992AF}"/>
              </a:ext>
            </a:extLst>
          </p:cNvPr>
          <p:cNvCxnSpPr>
            <a:cxnSpLocks/>
          </p:cNvCxnSpPr>
          <p:nvPr/>
        </p:nvCxnSpPr>
        <p:spPr>
          <a:xfrm flipH="1" flipV="1">
            <a:off x="2971232" y="4327966"/>
            <a:ext cx="1064740" cy="80746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9A66C38-7DD9-4A36-AC1D-E78B84028CFF}"/>
              </a:ext>
            </a:extLst>
          </p:cNvPr>
          <p:cNvSpPr/>
          <p:nvPr/>
        </p:nvSpPr>
        <p:spPr>
          <a:xfrm>
            <a:off x="962927" y="5152054"/>
            <a:ext cx="1413073" cy="923330"/>
          </a:xfrm>
          <a:prstGeom prst="rect">
            <a:avLst/>
          </a:prstGeom>
        </p:spPr>
        <p:txBody>
          <a:bodyPr wrap="square">
            <a:spAutoFit/>
          </a:bodyPr>
          <a:lstStyle/>
          <a:p>
            <a:pPr algn="ctr"/>
            <a:r>
              <a:rPr lang="en-US" dirty="0">
                <a:solidFill>
                  <a:srgbClr val="000000"/>
                </a:solidFill>
                <a:latin typeface="Calibri" panose="020F0502020204030204" pitchFamily="34" charset="0"/>
                <a:ea typeface="MS Mincho" panose="02020609040205080304" pitchFamily="49" charset="-128"/>
              </a:rPr>
              <a:t>Click </a:t>
            </a:r>
            <a:r>
              <a:rPr lang="en-US" b="1" dirty="0">
                <a:solidFill>
                  <a:srgbClr val="000000"/>
                </a:solidFill>
                <a:latin typeface="Calibri" panose="020F0502020204030204" pitchFamily="34" charset="0"/>
                <a:ea typeface="MS Mincho" panose="02020609040205080304" pitchFamily="49" charset="-128"/>
              </a:rPr>
              <a:t>+</a:t>
            </a:r>
            <a:r>
              <a:rPr lang="en-US" dirty="0">
                <a:solidFill>
                  <a:srgbClr val="000000"/>
                </a:solidFill>
                <a:latin typeface="Calibri" panose="020F0502020204030204" pitchFamily="34" charset="0"/>
                <a:ea typeface="MS Mincho" panose="02020609040205080304" pitchFamily="49" charset="-128"/>
              </a:rPr>
              <a:t> to add/select a single target</a:t>
            </a:r>
            <a:endParaRPr lang="en-US" dirty="0"/>
          </a:p>
        </p:txBody>
      </p:sp>
      <p:sp>
        <p:nvSpPr>
          <p:cNvPr id="15" name="Rectangle 14">
            <a:extLst>
              <a:ext uri="{FF2B5EF4-FFF2-40B4-BE49-F238E27FC236}">
                <a16:creationId xmlns:a16="http://schemas.microsoft.com/office/drawing/2014/main" id="{91A0B4FC-8E28-40E2-B2A7-0E13BD68E1DF}"/>
              </a:ext>
            </a:extLst>
          </p:cNvPr>
          <p:cNvSpPr/>
          <p:nvPr/>
        </p:nvSpPr>
        <p:spPr>
          <a:xfrm>
            <a:off x="2305522" y="5475219"/>
            <a:ext cx="1643743" cy="1200329"/>
          </a:xfrm>
          <a:prstGeom prst="rect">
            <a:avLst/>
          </a:prstGeom>
        </p:spPr>
        <p:txBody>
          <a:bodyPr wrap="square">
            <a:spAutoFit/>
          </a:bodyPr>
          <a:lstStyle/>
          <a:p>
            <a:pPr algn="ctr"/>
            <a:r>
              <a:rPr lang="en-US" dirty="0">
                <a:solidFill>
                  <a:srgbClr val="000000"/>
                </a:solidFill>
                <a:latin typeface="Calibri" panose="020F0502020204030204" pitchFamily="34" charset="0"/>
                <a:ea typeface="MS Mincho" panose="02020609040205080304" pitchFamily="49" charset="-128"/>
              </a:rPr>
              <a:t>Click </a:t>
            </a:r>
            <a:r>
              <a:rPr lang="en-US" b="1" dirty="0">
                <a:solidFill>
                  <a:srgbClr val="000000"/>
                </a:solidFill>
                <a:latin typeface="Calibri" panose="020F0502020204030204" pitchFamily="34" charset="0"/>
                <a:ea typeface="MS Mincho" panose="02020609040205080304" pitchFamily="49" charset="-128"/>
              </a:rPr>
              <a:t>Multiple</a:t>
            </a:r>
            <a:r>
              <a:rPr lang="en-US" dirty="0">
                <a:solidFill>
                  <a:srgbClr val="000000"/>
                </a:solidFill>
                <a:latin typeface="Calibri" panose="020F0502020204030204" pitchFamily="34" charset="0"/>
                <a:ea typeface="MS Mincho" panose="02020609040205080304" pitchFamily="49" charset="-128"/>
              </a:rPr>
              <a:t> to add/select multiple targets </a:t>
            </a:r>
            <a:endParaRPr lang="en-US" dirty="0"/>
          </a:p>
        </p:txBody>
      </p:sp>
      <p:sp>
        <p:nvSpPr>
          <p:cNvPr id="18" name="Rectangle 17">
            <a:extLst>
              <a:ext uri="{FF2B5EF4-FFF2-40B4-BE49-F238E27FC236}">
                <a16:creationId xmlns:a16="http://schemas.microsoft.com/office/drawing/2014/main" id="{6B8BAC34-C47B-4203-AFDD-54E1197573F1}"/>
              </a:ext>
            </a:extLst>
          </p:cNvPr>
          <p:cNvSpPr/>
          <p:nvPr/>
        </p:nvSpPr>
        <p:spPr>
          <a:xfrm>
            <a:off x="3895016" y="4947522"/>
            <a:ext cx="1643743" cy="1200329"/>
          </a:xfrm>
          <a:prstGeom prst="rect">
            <a:avLst/>
          </a:prstGeom>
        </p:spPr>
        <p:txBody>
          <a:bodyPr wrap="square">
            <a:spAutoFit/>
          </a:bodyPr>
          <a:lstStyle/>
          <a:p>
            <a:pPr algn="ctr"/>
            <a:r>
              <a:rPr lang="en-US" dirty="0">
                <a:solidFill>
                  <a:srgbClr val="000000"/>
                </a:solidFill>
                <a:latin typeface="Calibri" panose="020F0502020204030204" pitchFamily="34" charset="0"/>
                <a:ea typeface="MS Mincho" panose="02020609040205080304" pitchFamily="49" charset="-128"/>
              </a:rPr>
              <a:t>Click </a:t>
            </a:r>
            <a:r>
              <a:rPr lang="en-US" b="1" dirty="0">
                <a:solidFill>
                  <a:srgbClr val="000000"/>
                </a:solidFill>
                <a:latin typeface="Calibri" panose="020F0502020204030204" pitchFamily="34" charset="0"/>
                <a:ea typeface="MS Mincho" panose="02020609040205080304" pitchFamily="49" charset="-128"/>
              </a:rPr>
              <a:t>All-In Treatment</a:t>
            </a:r>
            <a:r>
              <a:rPr lang="en-US" dirty="0">
                <a:solidFill>
                  <a:srgbClr val="000000"/>
                </a:solidFill>
                <a:latin typeface="Calibri" panose="020F0502020204030204" pitchFamily="34" charset="0"/>
                <a:ea typeface="MS Mincho" panose="02020609040205080304" pitchFamily="49" charset="-128"/>
              </a:rPr>
              <a:t> to add all current targets</a:t>
            </a:r>
            <a:endParaRPr lang="en-US" dirty="0"/>
          </a:p>
        </p:txBody>
      </p:sp>
      <p:cxnSp>
        <p:nvCxnSpPr>
          <p:cNvPr id="23" name="Straight Arrow Connector 22">
            <a:extLst>
              <a:ext uri="{FF2B5EF4-FFF2-40B4-BE49-F238E27FC236}">
                <a16:creationId xmlns:a16="http://schemas.microsoft.com/office/drawing/2014/main" id="{8898AE8E-6049-4C86-AD5C-F6DD33B1186F}"/>
              </a:ext>
            </a:extLst>
          </p:cNvPr>
          <p:cNvCxnSpPr>
            <a:cxnSpLocks/>
          </p:cNvCxnSpPr>
          <p:nvPr/>
        </p:nvCxnSpPr>
        <p:spPr>
          <a:xfrm>
            <a:off x="1568100" y="2041035"/>
            <a:ext cx="6472314" cy="61496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5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C04BB-4C4B-412A-935D-F32853D210AF}"/>
              </a:ext>
            </a:extLst>
          </p:cNvPr>
          <p:cNvSpPr>
            <a:spLocks noGrp="1"/>
          </p:cNvSpPr>
          <p:nvPr>
            <p:ph type="title"/>
          </p:nvPr>
        </p:nvSpPr>
        <p:spPr/>
        <p:txBody>
          <a:bodyPr/>
          <a:lstStyle/>
          <a:p>
            <a:r>
              <a:rPr lang="en-US" dirty="0"/>
              <a:t>Entering Data</a:t>
            </a:r>
          </a:p>
        </p:txBody>
      </p:sp>
      <p:sp>
        <p:nvSpPr>
          <p:cNvPr id="3" name="Content Placeholder 2">
            <a:extLst>
              <a:ext uri="{FF2B5EF4-FFF2-40B4-BE49-F238E27FC236}">
                <a16:creationId xmlns:a16="http://schemas.microsoft.com/office/drawing/2014/main" id="{8EBBC01F-3643-4AAA-B094-C4EBD08471D7}"/>
              </a:ext>
            </a:extLst>
          </p:cNvPr>
          <p:cNvSpPr>
            <a:spLocks noGrp="1"/>
          </p:cNvSpPr>
          <p:nvPr>
            <p:ph idx="1"/>
          </p:nvPr>
        </p:nvSpPr>
        <p:spPr/>
        <p:txBody>
          <a:bodyPr/>
          <a:lstStyle/>
          <a:p>
            <a:r>
              <a:rPr lang="en-US" dirty="0"/>
              <a:t>For each target: add session date, session time, your name (under “user”), and the raw data.</a:t>
            </a:r>
          </a:p>
          <a:p>
            <a:r>
              <a:rPr lang="en-US" b="1" dirty="0"/>
              <a:t>*IMPORTANT. Once all data are entered on the page, please click </a:t>
            </a:r>
            <a:r>
              <a:rPr lang="en-US" b="1" dirty="0">
                <a:solidFill>
                  <a:srgbClr val="00B050"/>
                </a:solidFill>
              </a:rPr>
              <a:t>save</a:t>
            </a:r>
            <a:r>
              <a:rPr lang="en-US" b="1" dirty="0"/>
              <a:t> button at the bottom left corner of the screen. </a:t>
            </a:r>
          </a:p>
          <a:p>
            <a:pPr marL="285750" indent="-285750">
              <a:buFont typeface="Arial" panose="020B0604020202020204" pitchFamily="34" charset="0"/>
              <a:buChar char="•"/>
            </a:pPr>
            <a:r>
              <a:rPr lang="en-US" dirty="0"/>
              <a:t>You will see a notice that your targets were saved successfully.  You may get an error if not every target was entered.  If you have a target on the page that you do not have data to enter, delete the target by clicking the red </a:t>
            </a:r>
            <a:r>
              <a:rPr lang="en-US" b="1" dirty="0"/>
              <a:t>x</a:t>
            </a:r>
            <a:r>
              <a:rPr lang="en-US" dirty="0"/>
              <a:t> to the right of the target.</a:t>
            </a:r>
          </a:p>
          <a:p>
            <a:endParaRPr lang="en-US" dirty="0"/>
          </a:p>
        </p:txBody>
      </p:sp>
      <p:pic>
        <p:nvPicPr>
          <p:cNvPr id="4" name="Picture 3">
            <a:extLst>
              <a:ext uri="{FF2B5EF4-FFF2-40B4-BE49-F238E27FC236}">
                <a16:creationId xmlns:a16="http://schemas.microsoft.com/office/drawing/2014/main" id="{3ECC58A9-C238-4835-83C0-E29D2A2F507E}"/>
              </a:ext>
            </a:extLst>
          </p:cNvPr>
          <p:cNvPicPr/>
          <p:nvPr/>
        </p:nvPicPr>
        <p:blipFill>
          <a:blip r:embed="rId2" cstate="print"/>
          <a:srcRect t="50103" b="22680"/>
          <a:stretch>
            <a:fillRect/>
          </a:stretch>
        </p:blipFill>
        <p:spPr bwMode="auto">
          <a:xfrm>
            <a:off x="684486" y="3429000"/>
            <a:ext cx="10978055" cy="1679957"/>
          </a:xfrm>
          <a:prstGeom prst="rect">
            <a:avLst/>
          </a:prstGeom>
          <a:noFill/>
          <a:ln w="9525">
            <a:noFill/>
            <a:miter lim="800000"/>
            <a:headEnd/>
            <a:tailEnd/>
          </a:ln>
        </p:spPr>
      </p:pic>
      <p:sp>
        <p:nvSpPr>
          <p:cNvPr id="5" name="Rectangle 4">
            <a:extLst>
              <a:ext uri="{FF2B5EF4-FFF2-40B4-BE49-F238E27FC236}">
                <a16:creationId xmlns:a16="http://schemas.microsoft.com/office/drawing/2014/main" id="{A116DC4A-41FA-4D9C-B3FD-BDDEB874DA5B}"/>
              </a:ext>
            </a:extLst>
          </p:cNvPr>
          <p:cNvSpPr/>
          <p:nvPr/>
        </p:nvSpPr>
        <p:spPr>
          <a:xfrm>
            <a:off x="529459" y="5346277"/>
            <a:ext cx="11133082" cy="2106154"/>
          </a:xfrm>
          <a:prstGeom prst="rect">
            <a:avLst/>
          </a:prstGeom>
        </p:spPr>
        <p:txBody>
          <a:bodyPr wrap="square">
            <a:spAutoFit/>
          </a:bodyPr>
          <a:lstStyle/>
          <a:p>
            <a:pPr>
              <a:lnSpc>
                <a:spcPts val="1250"/>
              </a:lnSpc>
              <a:spcBef>
                <a:spcPts val="625"/>
              </a:spcBef>
            </a:pPr>
            <a:r>
              <a:rPr lang="en-US" b="1" dirty="0">
                <a:solidFill>
                  <a:schemeClr val="tx2"/>
                </a:solidFill>
                <a:latin typeface="Avenir Roman" panose="02000503020000020003" pitchFamily="2" charset="0"/>
              </a:rPr>
              <a:t>Tips!</a:t>
            </a:r>
          </a:p>
          <a:p>
            <a:pPr marL="285750" indent="-285750">
              <a:lnSpc>
                <a:spcPts val="1250"/>
              </a:lnSpc>
              <a:spcBef>
                <a:spcPts val="625"/>
              </a:spcBef>
              <a:buFont typeface="Arial" panose="020B0604020202020204" pitchFamily="34" charset="0"/>
              <a:buChar char="•"/>
            </a:pPr>
            <a:r>
              <a:rPr lang="en-US" dirty="0">
                <a:solidFill>
                  <a:schemeClr val="tx2"/>
                </a:solidFill>
                <a:latin typeface="Avenir Roman" panose="02000503020000020003" pitchFamily="2" charset="0"/>
              </a:rPr>
              <a:t>In order to enter multiple trials for a target simply use the tab button and first letter of the prompt code (e.g., O for Correct).</a:t>
            </a:r>
          </a:p>
          <a:p>
            <a:pPr marL="285750" indent="-285750">
              <a:lnSpc>
                <a:spcPts val="1250"/>
              </a:lnSpc>
              <a:spcBef>
                <a:spcPts val="625"/>
              </a:spcBef>
              <a:buFont typeface="Arial" panose="020B0604020202020204" pitchFamily="34" charset="0"/>
              <a:buChar char="•"/>
            </a:pPr>
            <a:r>
              <a:rPr lang="en-US" dirty="0">
                <a:solidFill>
                  <a:schemeClr val="tx2"/>
                </a:solidFill>
                <a:latin typeface="Avenir Roman" panose="02000503020000020003" pitchFamily="2" charset="0"/>
              </a:rPr>
              <a:t>Durations should be entered in </a:t>
            </a:r>
            <a:r>
              <a:rPr lang="en-US" dirty="0" err="1">
                <a:solidFill>
                  <a:schemeClr val="tx2"/>
                </a:solidFill>
                <a:latin typeface="Avenir Roman" panose="02000503020000020003" pitchFamily="2" charset="0"/>
              </a:rPr>
              <a:t>hh:mm:ss</a:t>
            </a:r>
            <a:r>
              <a:rPr lang="en-US" dirty="0">
                <a:solidFill>
                  <a:schemeClr val="tx2"/>
                </a:solidFill>
                <a:latin typeface="Avenir Roman" panose="02000503020000020003" pitchFamily="2" charset="0"/>
              </a:rPr>
              <a:t> format.  (For example, if time was 2 hours and 30 minutes, you should enter it as 02:30:00).</a:t>
            </a:r>
          </a:p>
          <a:p>
            <a:endParaRPr lang="en-US" dirty="0">
              <a:solidFill>
                <a:srgbClr val="808083"/>
              </a:solidFill>
            </a:endParaRPr>
          </a:p>
          <a:p>
            <a:pPr marL="285750" indent="-285750">
              <a:lnSpc>
                <a:spcPts val="1250"/>
              </a:lnSpc>
              <a:spcBef>
                <a:spcPts val="625"/>
              </a:spcBef>
              <a:buFont typeface="Arial" panose="020B0604020202020204" pitchFamily="34" charset="0"/>
              <a:buChar char="•"/>
            </a:pPr>
            <a:endParaRPr lang="en-US" dirty="0">
              <a:solidFill>
                <a:srgbClr val="000000"/>
              </a:solidFill>
              <a:latin typeface="Calibri" panose="020F0502020204030204" pitchFamily="34" charset="0"/>
              <a:ea typeface="Times New Roman" panose="02020603050405020304" pitchFamily="18" charset="0"/>
            </a:endParaRPr>
          </a:p>
          <a:p>
            <a:pPr marL="285750" indent="-285750">
              <a:lnSpc>
                <a:spcPts val="1250"/>
              </a:lnSpc>
              <a:spcBef>
                <a:spcPts val="625"/>
              </a:spcBef>
              <a:buFont typeface="Arial" panose="020B0604020202020204" pitchFamily="34" charset="0"/>
              <a:buChar char="•"/>
            </a:pPr>
            <a:endParaRPr lang="en-US" dirty="0">
              <a:solidFill>
                <a:srgbClr val="000000"/>
              </a:solidFill>
              <a:latin typeface="Calibri" panose="020F0502020204030204" pitchFamily="34" charset="0"/>
              <a:ea typeface="Times New Roman" panose="02020603050405020304" pitchFamily="18" charset="0"/>
            </a:endParaRPr>
          </a:p>
          <a:p>
            <a:pPr>
              <a:lnSpc>
                <a:spcPts val="1250"/>
              </a:lnSpc>
              <a:spcBef>
                <a:spcPts val="625"/>
              </a:spcBef>
            </a:pP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330936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ED6F2E4-8735-4447-8717-8507731F2F91}"/>
              </a:ext>
            </a:extLst>
          </p:cNvPr>
          <p:cNvPicPr>
            <a:picLocks noChangeAspect="1"/>
          </p:cNvPicPr>
          <p:nvPr/>
        </p:nvPicPr>
        <p:blipFill>
          <a:blip r:embed="rId2"/>
          <a:stretch>
            <a:fillRect/>
          </a:stretch>
        </p:blipFill>
        <p:spPr>
          <a:xfrm>
            <a:off x="1470211" y="3904027"/>
            <a:ext cx="9520518" cy="2599073"/>
          </a:xfrm>
          <a:prstGeom prst="rect">
            <a:avLst/>
          </a:prstGeom>
        </p:spPr>
      </p:pic>
      <p:sp>
        <p:nvSpPr>
          <p:cNvPr id="2" name="Title 1">
            <a:extLst>
              <a:ext uri="{FF2B5EF4-FFF2-40B4-BE49-F238E27FC236}">
                <a16:creationId xmlns:a16="http://schemas.microsoft.com/office/drawing/2014/main" id="{0205D0AE-0961-4A55-88AD-ACD79DE92B14}"/>
              </a:ext>
            </a:extLst>
          </p:cNvPr>
          <p:cNvSpPr>
            <a:spLocks noGrp="1"/>
          </p:cNvSpPr>
          <p:nvPr>
            <p:ph type="title"/>
          </p:nvPr>
        </p:nvSpPr>
        <p:spPr/>
        <p:txBody>
          <a:bodyPr/>
          <a:lstStyle/>
          <a:p>
            <a:r>
              <a:rPr lang="en-US" dirty="0">
                <a:solidFill>
                  <a:srgbClr val="464646"/>
                </a:solidFill>
              </a:rPr>
              <a:t>Checking Data Entry</a:t>
            </a:r>
          </a:p>
        </p:txBody>
      </p:sp>
      <p:sp>
        <p:nvSpPr>
          <p:cNvPr id="3" name="Content Placeholder 2">
            <a:extLst>
              <a:ext uri="{FF2B5EF4-FFF2-40B4-BE49-F238E27FC236}">
                <a16:creationId xmlns:a16="http://schemas.microsoft.com/office/drawing/2014/main" id="{832768B9-194E-4430-9470-E75D75AFC38F}"/>
              </a:ext>
            </a:extLst>
          </p:cNvPr>
          <p:cNvSpPr>
            <a:spLocks noGrp="1"/>
          </p:cNvSpPr>
          <p:nvPr>
            <p:ph idx="1"/>
          </p:nvPr>
        </p:nvSpPr>
        <p:spPr>
          <a:xfrm>
            <a:off x="838200" y="1337061"/>
            <a:ext cx="10515600" cy="4545871"/>
          </a:xfrm>
        </p:spPr>
        <p:txBody>
          <a:bodyPr/>
          <a:lstStyle/>
          <a:p>
            <a:r>
              <a:rPr lang="en-US" dirty="0"/>
              <a:t>Once you save your data entry, you can check the raw data:</a:t>
            </a:r>
          </a:p>
          <a:p>
            <a:pPr marL="342900" indent="-342900">
              <a:buAutoNum type="arabicParenR"/>
            </a:pPr>
            <a:r>
              <a:rPr lang="en-US" dirty="0"/>
              <a:t>Go to the </a:t>
            </a:r>
            <a:r>
              <a:rPr lang="en-US" b="1" dirty="0"/>
              <a:t>Skill Acquisition </a:t>
            </a:r>
            <a:r>
              <a:rPr lang="en-US" dirty="0"/>
              <a:t>Tab</a:t>
            </a:r>
          </a:p>
          <a:p>
            <a:pPr marL="342900" indent="-342900">
              <a:buAutoNum type="arabicParenR"/>
            </a:pPr>
            <a:r>
              <a:rPr lang="en-US" dirty="0"/>
              <a:t>Find the Program</a:t>
            </a:r>
          </a:p>
          <a:p>
            <a:pPr marL="342900" indent="-342900">
              <a:buAutoNum type="arabicParenR"/>
            </a:pPr>
            <a:r>
              <a:rPr lang="en-US" dirty="0"/>
              <a:t>Find the Target/Goal</a:t>
            </a:r>
          </a:p>
          <a:p>
            <a:pPr marL="342900" indent="-342900">
              <a:buAutoNum type="arabicParenR"/>
            </a:pPr>
            <a:r>
              <a:rPr lang="en-US" dirty="0"/>
              <a:t>Click </a:t>
            </a:r>
            <a:r>
              <a:rPr lang="en-US" b="1" dirty="0"/>
              <a:t>Actions</a:t>
            </a:r>
            <a:r>
              <a:rPr lang="en-US" dirty="0"/>
              <a:t> on the right</a:t>
            </a:r>
          </a:p>
          <a:p>
            <a:pPr marL="342900" indent="-342900">
              <a:buAutoNum type="arabicParenR"/>
            </a:pPr>
            <a:r>
              <a:rPr lang="en-US" dirty="0"/>
              <a:t>Click on </a:t>
            </a:r>
            <a:r>
              <a:rPr lang="en-US" b="1" dirty="0"/>
              <a:t>Raw Data</a:t>
            </a:r>
          </a:p>
          <a:p>
            <a:pPr marL="342900" indent="-342900">
              <a:buAutoNum type="arabicParenR"/>
            </a:pPr>
            <a:r>
              <a:rPr lang="en-US" dirty="0"/>
              <a:t>Check your data  (most current data will be first)</a:t>
            </a:r>
          </a:p>
        </p:txBody>
      </p:sp>
      <p:cxnSp>
        <p:nvCxnSpPr>
          <p:cNvPr id="5" name="Straight Arrow Connector 4">
            <a:extLst>
              <a:ext uri="{FF2B5EF4-FFF2-40B4-BE49-F238E27FC236}">
                <a16:creationId xmlns:a16="http://schemas.microsoft.com/office/drawing/2014/main" id="{16215033-6FC1-4BAD-A959-AA432B2F0DEB}"/>
              </a:ext>
            </a:extLst>
          </p:cNvPr>
          <p:cNvCxnSpPr>
            <a:cxnSpLocks/>
          </p:cNvCxnSpPr>
          <p:nvPr/>
        </p:nvCxnSpPr>
        <p:spPr>
          <a:xfrm flipH="1">
            <a:off x="10952602" y="4433809"/>
            <a:ext cx="1033209" cy="1978905"/>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0447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F3AF3-1C73-4A3A-8FCC-6CE70D595C21}"/>
              </a:ext>
            </a:extLst>
          </p:cNvPr>
          <p:cNvSpPr>
            <a:spLocks noGrp="1"/>
          </p:cNvSpPr>
          <p:nvPr>
            <p:ph type="title"/>
          </p:nvPr>
        </p:nvSpPr>
        <p:spPr/>
        <p:txBody>
          <a:bodyPr/>
          <a:lstStyle/>
          <a:p>
            <a:r>
              <a:rPr lang="en-US" dirty="0"/>
              <a:t>Documentation Tab</a:t>
            </a:r>
          </a:p>
        </p:txBody>
      </p:sp>
      <p:sp>
        <p:nvSpPr>
          <p:cNvPr id="3" name="Content Placeholder 2">
            <a:extLst>
              <a:ext uri="{FF2B5EF4-FFF2-40B4-BE49-F238E27FC236}">
                <a16:creationId xmlns:a16="http://schemas.microsoft.com/office/drawing/2014/main" id="{1F285ACA-BB9D-4F04-9DC5-46325D480280}"/>
              </a:ext>
            </a:extLst>
          </p:cNvPr>
          <p:cNvSpPr>
            <a:spLocks noGrp="1"/>
          </p:cNvSpPr>
          <p:nvPr>
            <p:ph idx="1"/>
          </p:nvPr>
        </p:nvSpPr>
        <p:spPr/>
        <p:txBody>
          <a:bodyPr/>
          <a:lstStyle/>
          <a:p>
            <a:r>
              <a:rPr lang="en-US" dirty="0"/>
              <a:t>This is where you will find client videos and documents uploaded by your manager/supervisor (e.g., protocols, Behavior Intervention Plans, etc.)</a:t>
            </a:r>
          </a:p>
        </p:txBody>
      </p:sp>
      <p:pic>
        <p:nvPicPr>
          <p:cNvPr id="4" name="Picture 3">
            <a:extLst>
              <a:ext uri="{FF2B5EF4-FFF2-40B4-BE49-F238E27FC236}">
                <a16:creationId xmlns:a16="http://schemas.microsoft.com/office/drawing/2014/main" id="{A8EC9706-916F-4FE3-8434-3C90A8B3E644}"/>
              </a:ext>
            </a:extLst>
          </p:cNvPr>
          <p:cNvPicPr/>
          <p:nvPr/>
        </p:nvPicPr>
        <p:blipFill rotWithShape="1">
          <a:blip r:embed="rId2" cstate="print"/>
          <a:srcRect r="5307" b="2386"/>
          <a:stretch/>
        </p:blipFill>
        <p:spPr bwMode="auto">
          <a:xfrm>
            <a:off x="281518" y="3429000"/>
            <a:ext cx="11628964" cy="882907"/>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241D74F2-A78B-4798-9513-7505329E41CA}"/>
              </a:ext>
            </a:extLst>
          </p:cNvPr>
          <p:cNvCxnSpPr>
            <a:cxnSpLocks/>
          </p:cNvCxnSpPr>
          <p:nvPr/>
        </p:nvCxnSpPr>
        <p:spPr>
          <a:xfrm flipV="1">
            <a:off x="1568102" y="4426194"/>
            <a:ext cx="1" cy="1085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C19FBF5-B1D4-4813-84F1-851F795D9CB1}"/>
              </a:ext>
            </a:extLst>
          </p:cNvPr>
          <p:cNvCxnSpPr>
            <a:cxnSpLocks/>
          </p:cNvCxnSpPr>
          <p:nvPr/>
        </p:nvCxnSpPr>
        <p:spPr>
          <a:xfrm flipV="1">
            <a:off x="2682199" y="4426193"/>
            <a:ext cx="1" cy="108542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2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normAutofit/>
          </a:bodyPr>
          <a:lstStyle/>
          <a:p>
            <a:r>
              <a:rPr lang="en-US" dirty="0"/>
              <a:t>Practice!</a:t>
            </a:r>
          </a:p>
        </p:txBody>
      </p:sp>
    </p:spTree>
    <p:extLst>
      <p:ext uri="{BB962C8B-B14F-4D97-AF65-F5344CB8AC3E}">
        <p14:creationId xmlns:p14="http://schemas.microsoft.com/office/powerpoint/2010/main" val="4491374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Obtaining Catalyst Support - </a:t>
            </a:r>
            <a:r>
              <a:rPr lang="en-US" sz="3600" dirty="0"/>
              <a:t>Where to go for help!</a:t>
            </a:r>
          </a:p>
        </p:txBody>
      </p:sp>
      <p:sp>
        <p:nvSpPr>
          <p:cNvPr id="3" name="Content Placeholder 2"/>
          <p:cNvSpPr>
            <a:spLocks noGrp="1"/>
          </p:cNvSpPr>
          <p:nvPr>
            <p:ph idx="1"/>
          </p:nvPr>
        </p:nvSpPr>
        <p:spPr>
          <a:xfrm>
            <a:off x="838199" y="1437892"/>
            <a:ext cx="11353801" cy="5183067"/>
          </a:xfrm>
        </p:spPr>
        <p:txBody>
          <a:bodyPr>
            <a:normAutofit fontScale="25000" lnSpcReduction="20000"/>
          </a:bodyPr>
          <a:lstStyle/>
          <a:p>
            <a:r>
              <a:rPr lang="en-US" sz="8000" b="1" dirty="0"/>
              <a:t>IT Department:</a:t>
            </a:r>
          </a:p>
          <a:p>
            <a:pPr lvl="1"/>
            <a:r>
              <a:rPr lang="en-US" sz="8000" dirty="0"/>
              <a:t>All things related to tablet (e.g., charger, case, tablet login and password, etc.)</a:t>
            </a:r>
          </a:p>
          <a:p>
            <a:pPr lvl="1"/>
            <a:r>
              <a:rPr lang="en-US" sz="8000" dirty="0"/>
              <a:t>The Following Catalyst issues:</a:t>
            </a:r>
          </a:p>
          <a:p>
            <a:pPr lvl="2"/>
            <a:r>
              <a:rPr lang="en-US" sz="8000" dirty="0"/>
              <a:t>Updates, app freezing, not syncing, folder not created, folder renaming, folder disappearing, username/password</a:t>
            </a:r>
          </a:p>
          <a:p>
            <a:r>
              <a:rPr lang="en-US" sz="8000" b="1" dirty="0" err="1"/>
              <a:t>DataFinch</a:t>
            </a:r>
            <a:r>
              <a:rPr lang="en-US" sz="8000" b="1" dirty="0"/>
              <a:t>:</a:t>
            </a:r>
          </a:p>
          <a:p>
            <a:pPr lvl="1"/>
            <a:r>
              <a:rPr lang="en-US" sz="8000" dirty="0">
                <a:hlinkClick r:id="rId3"/>
              </a:rPr>
              <a:t>Support@datafinch.com</a:t>
            </a:r>
            <a:r>
              <a:rPr lang="en-US" sz="8000" dirty="0"/>
              <a:t>, chat on portal, OR submit support request</a:t>
            </a:r>
          </a:p>
          <a:p>
            <a:pPr lvl="1"/>
            <a:r>
              <a:rPr lang="en-US" sz="8000" dirty="0"/>
              <a:t>Following Catalyst issues:</a:t>
            </a:r>
          </a:p>
          <a:p>
            <a:pPr lvl="2"/>
            <a:r>
              <a:rPr lang="en-US" sz="8000" dirty="0"/>
              <a:t>Data missing, clock issues, Catalyst features</a:t>
            </a:r>
          </a:p>
          <a:p>
            <a:r>
              <a:rPr lang="en-US" sz="8000" b="1" dirty="0"/>
              <a:t>Catalyst passwords: </a:t>
            </a:r>
          </a:p>
          <a:p>
            <a:pPr lvl="1"/>
            <a:r>
              <a:rPr lang="en-US" sz="8000" dirty="0"/>
              <a:t>Portal password </a:t>
            </a:r>
            <a:r>
              <a:rPr lang="en-US" sz="8000" dirty="0">
                <a:sym typeface="Wingdings" panose="05000000000000000000" pitchFamily="2" charset="2"/>
              </a:rPr>
              <a:t> </a:t>
            </a:r>
            <a:r>
              <a:rPr lang="en-US" sz="8000" dirty="0"/>
              <a:t>reset on </a:t>
            </a:r>
            <a:r>
              <a:rPr lang="en-US" sz="8000" dirty="0">
                <a:sym typeface="Wingdings" panose="05000000000000000000" pitchFamily="2" charset="2"/>
              </a:rPr>
              <a:t>Catalyst portal/website</a:t>
            </a:r>
            <a:endParaRPr lang="en-US" sz="8000" dirty="0"/>
          </a:p>
          <a:p>
            <a:pPr lvl="1"/>
            <a:r>
              <a:rPr lang="en-US" sz="8000" dirty="0"/>
              <a:t>Pin password </a:t>
            </a:r>
            <a:r>
              <a:rPr lang="en-US" sz="8000" dirty="0">
                <a:sym typeface="Wingdings" panose="05000000000000000000" pitchFamily="2" charset="2"/>
              </a:rPr>
              <a:t> reset on Catalyst portal/website</a:t>
            </a:r>
            <a:endParaRPr lang="en-US" sz="8000" dirty="0"/>
          </a:p>
          <a:p>
            <a:r>
              <a:rPr lang="en-US" sz="8000" b="1" dirty="0"/>
              <a:t>Scheduling: </a:t>
            </a:r>
          </a:p>
          <a:p>
            <a:pPr lvl="1"/>
            <a:r>
              <a:rPr lang="en-US" sz="8000" dirty="0"/>
              <a:t>Access to Client </a:t>
            </a:r>
          </a:p>
          <a:p>
            <a:r>
              <a:rPr lang="en-US" sz="8000" b="1" dirty="0"/>
              <a:t>Supervisor/Manager: </a:t>
            </a:r>
          </a:p>
          <a:p>
            <a:pPr lvl="1"/>
            <a:r>
              <a:rPr lang="en-US" sz="8000" dirty="0"/>
              <a:t>Any client specific questions, deletion of data, help with collecting data</a:t>
            </a:r>
          </a:p>
          <a:p>
            <a:r>
              <a:rPr lang="en-US" sz="8000" b="1" dirty="0"/>
              <a:t>Quick Catalyst Question - </a:t>
            </a:r>
            <a:r>
              <a:rPr lang="en-US" sz="8000" dirty="0">
                <a:hlinkClick r:id="rId4"/>
              </a:rPr>
              <a:t>https://dftcatalyst.zendesk.com/ </a:t>
            </a:r>
            <a:r>
              <a:rPr lang="en-US" sz="8000" b="1" dirty="0"/>
              <a:t>	</a:t>
            </a:r>
          </a:p>
          <a:p>
            <a:pPr lvl="1"/>
            <a:endParaRPr lang="en-US" sz="8000" dirty="0"/>
          </a:p>
        </p:txBody>
      </p:sp>
    </p:spTree>
    <p:extLst>
      <p:ext uri="{BB962C8B-B14F-4D97-AF65-F5344CB8AC3E}">
        <p14:creationId xmlns:p14="http://schemas.microsoft.com/office/powerpoint/2010/main" val="2191895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34277"/>
            <a:ext cx="10515600" cy="882907"/>
          </a:xfrm>
        </p:spPr>
        <p:txBody>
          <a:bodyPr/>
          <a:lstStyle/>
          <a:p>
            <a:r>
              <a:rPr lang="en-US" sz="5400" dirty="0"/>
              <a:t>Benefits of Catalyst</a:t>
            </a:r>
            <a:endParaRPr lang="en-US" dirty="0"/>
          </a:p>
        </p:txBody>
      </p:sp>
      <p:sp>
        <p:nvSpPr>
          <p:cNvPr id="3" name="Content Placeholder 2"/>
          <p:cNvSpPr>
            <a:spLocks noGrp="1"/>
          </p:cNvSpPr>
          <p:nvPr>
            <p:ph idx="1"/>
          </p:nvPr>
        </p:nvSpPr>
        <p:spPr>
          <a:xfrm>
            <a:off x="747132" y="1739590"/>
            <a:ext cx="10606668" cy="4966009"/>
          </a:xfrm>
        </p:spPr>
        <p:txBody>
          <a:bodyPr>
            <a:normAutofit/>
          </a:bodyPr>
          <a:lstStyle/>
          <a:p>
            <a:r>
              <a:rPr lang="en-US" sz="2000" dirty="0"/>
              <a:t>Why is electronic data collection/management better than paper and pencil?  </a:t>
            </a:r>
          </a:p>
          <a:p>
            <a:pPr marL="457200" indent="-457200">
              <a:buFont typeface="Arial" panose="020B0604020202020204" pitchFamily="34" charset="0"/>
              <a:buChar char="•"/>
            </a:pPr>
            <a:r>
              <a:rPr lang="en-US" sz="2000" dirty="0"/>
              <a:t>Clinical effectiveness/compliance</a:t>
            </a:r>
          </a:p>
          <a:p>
            <a:pPr marL="1257300" lvl="1" indent="-457200"/>
            <a:r>
              <a:rPr lang="en-US" sz="2000" dirty="0"/>
              <a:t>BCBAs can remotely analyze and make changes to clients’ programs </a:t>
            </a:r>
          </a:p>
          <a:p>
            <a:pPr marL="1257300" lvl="1" indent="-457200"/>
            <a:r>
              <a:rPr lang="en-US" sz="2000" dirty="0"/>
              <a:t>Less risk for HIPAA violations </a:t>
            </a:r>
          </a:p>
          <a:p>
            <a:pPr marL="1257300" lvl="1" indent="-457200"/>
            <a:r>
              <a:rPr lang="en-US" sz="2000" dirty="0"/>
              <a:t>All of the information you need to implement a goal is on one spot </a:t>
            </a:r>
          </a:p>
          <a:p>
            <a:pPr marL="1257300" lvl="1" indent="-457200"/>
            <a:r>
              <a:rPr lang="en-US" sz="2000" dirty="0"/>
              <a:t>More time spent with client and family</a:t>
            </a:r>
          </a:p>
          <a:p>
            <a:pPr marL="457200" indent="-457200">
              <a:buFont typeface="Arial" panose="020B0604020202020204" pitchFamily="34" charset="0"/>
              <a:buChar char="•"/>
            </a:pPr>
            <a:r>
              <a:rPr lang="en-US" sz="2000" dirty="0"/>
              <a:t>To improve the staff workload</a:t>
            </a:r>
            <a:r>
              <a:rPr lang="en-US" sz="2000" dirty="0">
                <a:solidFill>
                  <a:srgbClr val="FF0000"/>
                </a:solidFill>
              </a:rPr>
              <a:t> </a:t>
            </a:r>
          </a:p>
          <a:p>
            <a:pPr marL="1257300" lvl="1" indent="-457200"/>
            <a:r>
              <a:rPr lang="en-US" sz="2000" dirty="0"/>
              <a:t>No time spent transferring data to another platform for analysis</a:t>
            </a:r>
          </a:p>
          <a:p>
            <a:pPr marL="1257300" lvl="1" indent="-457200"/>
            <a:r>
              <a:rPr lang="en-US" sz="2000" dirty="0"/>
              <a:t>No manual calculations or graphing</a:t>
            </a:r>
          </a:p>
          <a:p>
            <a:pPr marL="1257300" lvl="1" indent="-457200"/>
            <a:r>
              <a:rPr lang="en-US" sz="2000" dirty="0"/>
              <a:t>No time spent organizing raw data sheets (Another bonus: saving trees!)</a:t>
            </a:r>
          </a:p>
          <a:p>
            <a:pPr marL="457200" indent="-457200">
              <a:buFont typeface="Arial" panose="020B0604020202020204" pitchFamily="34" charset="0"/>
              <a:buChar char="•"/>
            </a:pPr>
            <a:r>
              <a:rPr lang="en-US" sz="2000" dirty="0"/>
              <a:t>Ease and accuracy of data collection</a:t>
            </a:r>
          </a:p>
          <a:p>
            <a:pPr marL="1257300" lvl="1" indent="-457200"/>
            <a:r>
              <a:rPr lang="en-US" sz="2000" dirty="0"/>
              <a:t>No errors made transferring data </a:t>
            </a:r>
          </a:p>
          <a:p>
            <a:pPr marL="457200" indent="-457200"/>
            <a:endParaRPr lang="en-US" sz="2000" dirty="0"/>
          </a:p>
        </p:txBody>
      </p:sp>
      <p:pic>
        <p:nvPicPr>
          <p:cNvPr id="4" name="Picture 3"/>
          <p:cNvPicPr>
            <a:picLocks noChangeAspect="1"/>
          </p:cNvPicPr>
          <p:nvPr/>
        </p:nvPicPr>
        <p:blipFill>
          <a:blip r:embed="rId3"/>
          <a:stretch>
            <a:fillRect/>
          </a:stretch>
        </p:blipFill>
        <p:spPr>
          <a:xfrm>
            <a:off x="9694802" y="3633581"/>
            <a:ext cx="2136039" cy="2056632"/>
          </a:xfrm>
          <a:prstGeom prst="rect">
            <a:avLst/>
          </a:prstGeom>
        </p:spPr>
      </p:pic>
    </p:spTree>
    <p:extLst>
      <p:ext uri="{BB962C8B-B14F-4D97-AF65-F5344CB8AC3E}">
        <p14:creationId xmlns:p14="http://schemas.microsoft.com/office/powerpoint/2010/main" val="33518199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1DF88-74C6-884E-A5A5-D969DB6F90C8}"/>
              </a:ext>
            </a:extLst>
          </p:cNvPr>
          <p:cNvSpPr>
            <a:spLocks noGrp="1"/>
          </p:cNvSpPr>
          <p:nvPr>
            <p:ph type="title"/>
          </p:nvPr>
        </p:nvSpPr>
        <p:spPr/>
        <p:txBody>
          <a:bodyPr/>
          <a:lstStyle/>
          <a:p>
            <a:r>
              <a:rPr lang="en-US" dirty="0"/>
              <a:t>Catalyst and Tablet Expectations </a:t>
            </a:r>
          </a:p>
        </p:txBody>
      </p:sp>
      <p:sp>
        <p:nvSpPr>
          <p:cNvPr id="3" name="Text Placeholder 2">
            <a:extLst>
              <a:ext uri="{FF2B5EF4-FFF2-40B4-BE49-F238E27FC236}">
                <a16:creationId xmlns:a16="http://schemas.microsoft.com/office/drawing/2014/main" id="{F363A9B8-105F-8546-999D-005733FC4A0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871134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care">
            <a:extLst>
              <a:ext uri="{FF2B5EF4-FFF2-40B4-BE49-F238E27FC236}">
                <a16:creationId xmlns:a16="http://schemas.microsoft.com/office/drawing/2014/main" id="{8E005DD8-B489-4AFC-BEE3-460655FE88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91" t="7594" r="16639" b="8217"/>
          <a:stretch/>
        </p:blipFill>
        <p:spPr bwMode="auto">
          <a:xfrm>
            <a:off x="10555637" y="154983"/>
            <a:ext cx="1596325" cy="161182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764B387-61A0-4B4A-A5A7-7ACC35275A1F}"/>
              </a:ext>
            </a:extLst>
          </p:cNvPr>
          <p:cNvSpPr>
            <a:spLocks noGrp="1"/>
          </p:cNvSpPr>
          <p:nvPr>
            <p:ph type="title"/>
          </p:nvPr>
        </p:nvSpPr>
        <p:spPr>
          <a:xfrm>
            <a:off x="838200" y="633898"/>
            <a:ext cx="10515600" cy="882907"/>
          </a:xfrm>
        </p:spPr>
        <p:txBody>
          <a:bodyPr/>
          <a:lstStyle/>
          <a:p>
            <a:r>
              <a:rPr lang="en-US" dirty="0"/>
              <a:t>Caring for your Tablet</a:t>
            </a:r>
          </a:p>
        </p:txBody>
      </p:sp>
      <p:sp>
        <p:nvSpPr>
          <p:cNvPr id="7" name="Content Placeholder 6">
            <a:extLst>
              <a:ext uri="{FF2B5EF4-FFF2-40B4-BE49-F238E27FC236}">
                <a16:creationId xmlns:a16="http://schemas.microsoft.com/office/drawing/2014/main" id="{1A85AB30-1FA1-4DC0-B715-FA53F97E02C9}"/>
              </a:ext>
            </a:extLst>
          </p:cNvPr>
          <p:cNvSpPr>
            <a:spLocks noGrp="1"/>
          </p:cNvSpPr>
          <p:nvPr>
            <p:ph idx="1"/>
          </p:nvPr>
        </p:nvSpPr>
        <p:spPr>
          <a:xfrm>
            <a:off x="838200" y="1631092"/>
            <a:ext cx="10515600" cy="4545871"/>
          </a:xfrm>
        </p:spPr>
        <p:txBody>
          <a:bodyPr>
            <a:normAutofit/>
          </a:bodyPr>
          <a:lstStyle/>
          <a:p>
            <a:pPr marL="285750" indent="-285750">
              <a:buFont typeface="Arial" panose="020B0604020202020204" pitchFamily="34" charset="0"/>
              <a:buChar char="•"/>
            </a:pPr>
            <a:r>
              <a:rPr lang="en-US" dirty="0"/>
              <a:t>Charge your tablet to 100% every night.  Conserve battery power during the day by powering off your device between clients.</a:t>
            </a:r>
          </a:p>
          <a:p>
            <a:pPr marL="285750" indent="-285750">
              <a:buFont typeface="Arial" panose="020B0604020202020204" pitchFamily="34" charset="0"/>
              <a:buChar char="•"/>
            </a:pPr>
            <a:r>
              <a:rPr lang="en-US" dirty="0"/>
              <a:t>Keep your tablet free of stickers and markings.</a:t>
            </a:r>
          </a:p>
          <a:p>
            <a:pPr marL="285750" indent="-285750">
              <a:buFont typeface="Arial" panose="020B0604020202020204" pitchFamily="34" charset="0"/>
              <a:buChar char="•"/>
            </a:pPr>
            <a:r>
              <a:rPr lang="en-US" dirty="0"/>
              <a:t>Take your tablet with you (i.e., do not leave it in your car during the day or night).</a:t>
            </a:r>
          </a:p>
          <a:p>
            <a:pPr marL="285750" indent="-285750">
              <a:buFont typeface="Arial" panose="020B0604020202020204" pitchFamily="34" charset="0"/>
              <a:buChar char="•"/>
            </a:pPr>
            <a:r>
              <a:rPr lang="en-US" dirty="0"/>
              <a:t>Keep your tablet safe (e.g., keep it away from water, don’t put on the floor where it can be stepped on, or give to clients).</a:t>
            </a:r>
          </a:p>
          <a:p>
            <a:pPr marL="285750" indent="-285750">
              <a:buFont typeface="Arial" panose="020B0604020202020204" pitchFamily="34" charset="0"/>
              <a:buChar char="•"/>
            </a:pPr>
            <a:r>
              <a:rPr lang="en-US" dirty="0"/>
              <a:t>Get parent and manager approval to use YouTube and Google Images for client programs.</a:t>
            </a:r>
          </a:p>
          <a:p>
            <a:pPr marL="285750" indent="-285750">
              <a:buFont typeface="Arial" panose="020B0604020202020204" pitchFamily="34" charset="0"/>
              <a:buChar char="•"/>
            </a:pPr>
            <a:r>
              <a:rPr lang="en-US" dirty="0"/>
              <a:t>The tablet is company property.</a:t>
            </a:r>
          </a:p>
          <a:p>
            <a:pPr marL="1085850" lvl="1" indent="-285750"/>
            <a:r>
              <a:rPr lang="en-US" dirty="0"/>
              <a:t>Only use the tablet for work related activities.</a:t>
            </a:r>
          </a:p>
          <a:p>
            <a:pPr marL="1085850" lvl="1" indent="-285750"/>
            <a:r>
              <a:rPr lang="en-US" dirty="0"/>
              <a:t>Any wallpaper pictures should be work-appropriate.</a:t>
            </a:r>
          </a:p>
          <a:p>
            <a:pPr marL="1085850" lvl="1" indent="-285750"/>
            <a:r>
              <a:rPr lang="en-US" dirty="0"/>
              <a:t>Loss or damage of your tablet should be reported to your primary supervisor (who will report this to IT) within 24 hours.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8293581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4B387-61A0-4B4A-A5A7-7ACC35275A1F}"/>
              </a:ext>
            </a:extLst>
          </p:cNvPr>
          <p:cNvSpPr>
            <a:spLocks noGrp="1"/>
          </p:cNvSpPr>
          <p:nvPr>
            <p:ph type="title"/>
          </p:nvPr>
        </p:nvSpPr>
        <p:spPr>
          <a:xfrm>
            <a:off x="838200" y="633898"/>
            <a:ext cx="10515600" cy="882907"/>
          </a:xfrm>
        </p:spPr>
        <p:txBody>
          <a:bodyPr/>
          <a:lstStyle/>
          <a:p>
            <a:r>
              <a:rPr lang="en-US" dirty="0"/>
              <a:t>Security and HIPAA Compliance</a:t>
            </a:r>
          </a:p>
        </p:txBody>
      </p:sp>
      <p:sp>
        <p:nvSpPr>
          <p:cNvPr id="7" name="Content Placeholder 6">
            <a:extLst>
              <a:ext uri="{FF2B5EF4-FFF2-40B4-BE49-F238E27FC236}">
                <a16:creationId xmlns:a16="http://schemas.microsoft.com/office/drawing/2014/main" id="{1A85AB30-1FA1-4DC0-B715-FA53F97E02C9}"/>
              </a:ext>
            </a:extLst>
          </p:cNvPr>
          <p:cNvSpPr>
            <a:spLocks noGrp="1"/>
          </p:cNvSpPr>
          <p:nvPr>
            <p:ph idx="1"/>
          </p:nvPr>
        </p:nvSpPr>
        <p:spPr>
          <a:xfrm>
            <a:off x="838200" y="1631092"/>
            <a:ext cx="10515600" cy="4545871"/>
          </a:xfrm>
        </p:spPr>
        <p:txBody>
          <a:bodyPr>
            <a:normAutofit/>
          </a:bodyPr>
          <a:lstStyle/>
          <a:p>
            <a:pPr marL="285750" indent="-285750">
              <a:buFont typeface="Arial" panose="020B0604020202020204" pitchFamily="34" charset="0"/>
              <a:buChar char="•"/>
            </a:pPr>
            <a:r>
              <a:rPr lang="en-US" dirty="0">
                <a:solidFill>
                  <a:schemeClr val="tx1"/>
                </a:solidFill>
              </a:rPr>
              <a:t>If you start your day and end your day with a center-based client or in the same office, you can feel free to charge your tablet at either the Newton or Wilmington office overnight.</a:t>
            </a:r>
          </a:p>
          <a:p>
            <a:pPr marL="285750" indent="-285750">
              <a:buFont typeface="Arial" panose="020B0604020202020204" pitchFamily="34" charset="0"/>
              <a:buChar char="•"/>
            </a:pPr>
            <a:r>
              <a:rPr lang="en-US" dirty="0">
                <a:solidFill>
                  <a:schemeClr val="tx1"/>
                </a:solidFill>
              </a:rPr>
              <a:t>Do not upload Catalyst onto any of your personal devices, as tis should only be used on your ALC tablet.</a:t>
            </a:r>
          </a:p>
          <a:p>
            <a:pPr marL="285750" indent="-285750">
              <a:buFont typeface="Arial" panose="020B0604020202020204" pitchFamily="34" charset="0"/>
              <a:buChar char="•"/>
            </a:pPr>
            <a:r>
              <a:rPr lang="en-US" dirty="0">
                <a:solidFill>
                  <a:schemeClr val="tx1"/>
                </a:solidFill>
              </a:rPr>
              <a:t>Use secure (password protected) </a:t>
            </a:r>
            <a:r>
              <a:rPr lang="en-US" dirty="0" err="1">
                <a:solidFill>
                  <a:schemeClr val="tx1"/>
                </a:solidFill>
              </a:rPr>
              <a:t>WiFi</a:t>
            </a:r>
            <a:r>
              <a:rPr lang="en-US" dirty="0">
                <a:solidFill>
                  <a:schemeClr val="tx1"/>
                </a:solidFill>
              </a:rPr>
              <a:t> when synching data to your tablet:</a:t>
            </a:r>
          </a:p>
          <a:p>
            <a:pPr marL="1085850" lvl="1" indent="-285750"/>
            <a:r>
              <a:rPr lang="en-US" dirty="0">
                <a:solidFill>
                  <a:schemeClr val="tx1"/>
                </a:solidFill>
              </a:rPr>
              <a:t>For security purposes, the strong preference is for this to be synched when at your home, at a client’s home, or in an ALC office. </a:t>
            </a:r>
          </a:p>
          <a:p>
            <a:pPr marL="1085850" lvl="1" indent="-285750"/>
            <a:r>
              <a:rPr lang="en-US" dirty="0">
                <a:solidFill>
                  <a:schemeClr val="tx1"/>
                </a:solidFill>
              </a:rPr>
              <a:t>If you absolutely must connect to </a:t>
            </a:r>
            <a:r>
              <a:rPr lang="en-US" dirty="0" err="1">
                <a:solidFill>
                  <a:schemeClr val="tx1"/>
                </a:solidFill>
              </a:rPr>
              <a:t>WiFi</a:t>
            </a:r>
            <a:r>
              <a:rPr lang="en-US" dirty="0">
                <a:solidFill>
                  <a:schemeClr val="tx1"/>
                </a:solidFill>
              </a:rPr>
              <a:t> outside of these locations, please be sure to only connect to a network that requires a password to connect.</a:t>
            </a:r>
          </a:p>
        </p:txBody>
      </p:sp>
      <p:pic>
        <p:nvPicPr>
          <p:cNvPr id="2" name="Picture 1">
            <a:extLst>
              <a:ext uri="{FF2B5EF4-FFF2-40B4-BE49-F238E27FC236}">
                <a16:creationId xmlns:a16="http://schemas.microsoft.com/office/drawing/2014/main" id="{BAA4B3E7-2F5E-4139-BC71-CC9E02D7F97A}"/>
              </a:ext>
            </a:extLst>
          </p:cNvPr>
          <p:cNvPicPr>
            <a:picLocks noChangeAspect="1"/>
          </p:cNvPicPr>
          <p:nvPr/>
        </p:nvPicPr>
        <p:blipFill rotWithShape="1">
          <a:blip r:embed="rId2"/>
          <a:srcRect l="26617" t="46534" r="51177" b="17369"/>
          <a:stretch/>
        </p:blipFill>
        <p:spPr>
          <a:xfrm>
            <a:off x="10399060" y="189345"/>
            <a:ext cx="1515036" cy="1384603"/>
          </a:xfrm>
          <a:prstGeom prst="rect">
            <a:avLst/>
          </a:prstGeom>
        </p:spPr>
      </p:pic>
    </p:spTree>
    <p:extLst>
      <p:ext uri="{BB962C8B-B14F-4D97-AF65-F5344CB8AC3E}">
        <p14:creationId xmlns:p14="http://schemas.microsoft.com/office/powerpoint/2010/main" val="2446311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4B387-61A0-4B4A-A5A7-7ACC35275A1F}"/>
              </a:ext>
            </a:extLst>
          </p:cNvPr>
          <p:cNvSpPr>
            <a:spLocks noGrp="1"/>
          </p:cNvSpPr>
          <p:nvPr>
            <p:ph type="title"/>
          </p:nvPr>
        </p:nvSpPr>
        <p:spPr/>
        <p:txBody>
          <a:bodyPr/>
          <a:lstStyle/>
          <a:p>
            <a:r>
              <a:rPr lang="en-US" dirty="0"/>
              <a:t>Using Catalyst on Your Tablet</a:t>
            </a:r>
          </a:p>
        </p:txBody>
      </p:sp>
      <p:sp>
        <p:nvSpPr>
          <p:cNvPr id="7" name="Content Placeholder 6">
            <a:extLst>
              <a:ext uri="{FF2B5EF4-FFF2-40B4-BE49-F238E27FC236}">
                <a16:creationId xmlns:a16="http://schemas.microsoft.com/office/drawing/2014/main" id="{1A85AB30-1FA1-4DC0-B715-FA53F97E02C9}"/>
              </a:ext>
            </a:extLst>
          </p:cNvPr>
          <p:cNvSpPr>
            <a:spLocks noGrp="1"/>
          </p:cNvSpPr>
          <p:nvPr>
            <p:ph idx="1"/>
          </p:nvPr>
        </p:nvSpPr>
        <p:spPr/>
        <p:txBody>
          <a:bodyPr>
            <a:normAutofit fontScale="92500" lnSpcReduction="10000"/>
          </a:bodyPr>
          <a:lstStyle/>
          <a:p>
            <a:pPr marL="285750" indent="-285750">
              <a:buFont typeface="Arial" panose="020B0604020202020204" pitchFamily="34" charset="0"/>
              <a:buChar char="•"/>
            </a:pPr>
            <a:r>
              <a:rPr lang="en-US" dirty="0"/>
              <a:t>Sync your app every morning so you have all of the latest updates.</a:t>
            </a:r>
          </a:p>
          <a:p>
            <a:pPr marL="285750" indent="-285750">
              <a:buFont typeface="Arial" panose="020B0604020202020204" pitchFamily="34" charset="0"/>
              <a:buChar char="•"/>
            </a:pPr>
            <a:r>
              <a:rPr lang="en-US" dirty="0"/>
              <a:t>If you are scheduled to see an alternate client the same day, please make sure to re-sync your app before entering the client’s home so you have access to his/her folder in Catalyst. If you do not have access after re-syncing your app, reach out to scheduling for help.</a:t>
            </a:r>
          </a:p>
          <a:p>
            <a:pPr marL="285750" indent="-285750">
              <a:buFont typeface="Arial" panose="020B0604020202020204" pitchFamily="34" charset="0"/>
              <a:buChar char="•"/>
            </a:pPr>
            <a:r>
              <a:rPr lang="en-US" dirty="0"/>
              <a:t>If your tablet fails out in the field, please go back to paper and pencil data.</a:t>
            </a:r>
          </a:p>
          <a:p>
            <a:pPr marL="1085850" lvl="1" indent="-285750"/>
            <a:r>
              <a:rPr lang="en-US" dirty="0"/>
              <a:t>Do not spend more than 5-minutes of your session trying to problem solve. Use the data sheets in your “back-up binder” for the session. </a:t>
            </a:r>
          </a:p>
          <a:p>
            <a:pPr marL="1085850" lvl="1" indent="-285750"/>
            <a:r>
              <a:rPr lang="en-US" dirty="0"/>
              <a:t>It is then your responsibility to enter the data on the portal. Remember to save your raw/paper data and give to your manager.</a:t>
            </a:r>
          </a:p>
          <a:p>
            <a:pPr marL="285750" indent="-285750">
              <a:buFont typeface="Arial" panose="020B0604020202020204" pitchFamily="34" charset="0"/>
              <a:buChar char="•"/>
            </a:pPr>
            <a:r>
              <a:rPr lang="en-US" dirty="0"/>
              <a:t>Only take videos of clients in the Catalyst app (do not use the tablet camera to take pictures or videos of clients).</a:t>
            </a:r>
          </a:p>
          <a:p>
            <a:pPr marL="1085850" lvl="1" indent="-285750"/>
            <a:r>
              <a:rPr lang="en-US" dirty="0"/>
              <a:t>Do not take videos for purposes of BACB supervision through the Catalyst app! </a:t>
            </a:r>
          </a:p>
          <a:p>
            <a:pPr marL="285750" indent="-285750">
              <a:buFont typeface="Arial" panose="020B0604020202020204" pitchFamily="34" charset="0"/>
              <a:buChar char="•"/>
            </a:pPr>
            <a:r>
              <a:rPr lang="en-US" dirty="0"/>
              <a:t>Reset your Catalyst password on Catalyst Portal by selecting “Forgot your password?”</a:t>
            </a:r>
          </a:p>
          <a:p>
            <a:pPr marL="285750" indent="-285750">
              <a:buFont typeface="Arial" panose="020B0604020202020204" pitchFamily="34" charset="0"/>
              <a:buChar char="•"/>
            </a:pPr>
            <a:r>
              <a:rPr lang="en-US" dirty="0"/>
              <a:t>Please be patient when tapping your tablet (sometimes it takes a moment for the tablet to register the tap).</a:t>
            </a:r>
          </a:p>
          <a:p>
            <a:pPr marL="1085850" lvl="1" indent="-285750"/>
            <a:r>
              <a:rPr lang="en-US" dirty="0"/>
              <a:t>TAP and WAIT </a:t>
            </a:r>
            <a:r>
              <a:rPr lang="en-US" dirty="0">
                <a:sym typeface="Wingdings" panose="05000000000000000000" pitchFamily="2" charset="2"/>
              </a:rPr>
              <a:t>; Tap in the box or the word itself (not around it)</a:t>
            </a:r>
            <a:endParaRPr lang="en-US" dirty="0"/>
          </a:p>
          <a:p>
            <a:pPr marL="285750" indent="-285750">
              <a:buFont typeface="Arial" panose="020B0604020202020204" pitchFamily="34" charset="0"/>
              <a:buChar char="•"/>
            </a:pPr>
            <a:r>
              <a:rPr lang="en-US" dirty="0"/>
              <a:t>Remember to start and stop your rate timers and record zero.</a:t>
            </a:r>
          </a:p>
          <a:p>
            <a:pPr marL="285750" indent="-285750">
              <a:buFont typeface="Arial" panose="020B0604020202020204" pitchFamily="34" charset="0"/>
              <a:buChar char="•"/>
            </a:pPr>
            <a:endParaRPr lang="en-US" dirty="0"/>
          </a:p>
          <a:p>
            <a:endParaRPr lang="en-US" dirty="0"/>
          </a:p>
        </p:txBody>
      </p:sp>
      <p:pic>
        <p:nvPicPr>
          <p:cNvPr id="4100" name="Picture 4" descr="Image result for using tablet icon">
            <a:extLst>
              <a:ext uri="{FF2B5EF4-FFF2-40B4-BE49-F238E27FC236}">
                <a16:creationId xmlns:a16="http://schemas.microsoft.com/office/drawing/2014/main" id="{4CB7D327-19F1-45C6-9154-1B525F3AA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5924" y="122851"/>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4371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473B-65B2-4C58-B799-C5DA276674FA}"/>
              </a:ext>
            </a:extLst>
          </p:cNvPr>
          <p:cNvSpPr>
            <a:spLocks noGrp="1"/>
          </p:cNvSpPr>
          <p:nvPr>
            <p:ph type="title"/>
          </p:nvPr>
        </p:nvSpPr>
        <p:spPr/>
        <p:txBody>
          <a:bodyPr/>
          <a:lstStyle/>
          <a:p>
            <a:r>
              <a:rPr lang="en-US" dirty="0"/>
              <a:t>Troubleshooting</a:t>
            </a:r>
            <a:endParaRPr lang="en-US" dirty="0">
              <a:solidFill>
                <a:srgbClr val="FF0000"/>
              </a:solidFill>
            </a:endParaRPr>
          </a:p>
        </p:txBody>
      </p:sp>
      <p:sp>
        <p:nvSpPr>
          <p:cNvPr id="3" name="Content Placeholder 2">
            <a:extLst>
              <a:ext uri="{FF2B5EF4-FFF2-40B4-BE49-F238E27FC236}">
                <a16:creationId xmlns:a16="http://schemas.microsoft.com/office/drawing/2014/main" id="{5ED46F0A-0E12-4CBD-80AB-91C03C963B2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“I can’t see my client’s notebook when I log onto the Catalyst app.”</a:t>
            </a:r>
          </a:p>
          <a:p>
            <a:pPr marL="1085850" lvl="1" indent="-285750"/>
            <a:r>
              <a:rPr lang="en-US" b="1" dirty="0"/>
              <a:t>Solution</a:t>
            </a:r>
            <a:r>
              <a:rPr lang="en-US" dirty="0"/>
              <a:t>: Contact scheduling. Once scheduling adds the client, reregister Catalyst:</a:t>
            </a:r>
          </a:p>
          <a:p>
            <a:pPr marL="1543050" lvl="2" indent="-285750"/>
            <a:r>
              <a:rPr lang="en-US" b="1" dirty="0"/>
              <a:t>Reregistering Catalyst: </a:t>
            </a:r>
          </a:p>
          <a:p>
            <a:pPr marL="1600200" lvl="2">
              <a:buFont typeface="+mj-lt"/>
              <a:buAutoNum type="arabicPeriod"/>
            </a:pPr>
            <a:r>
              <a:rPr lang="en-US" dirty="0"/>
              <a:t>Connect to WIFI</a:t>
            </a:r>
          </a:p>
          <a:p>
            <a:pPr marL="1600200" lvl="2">
              <a:buFont typeface="+mj-lt"/>
              <a:buAutoNum type="arabicPeriod"/>
            </a:pPr>
            <a:r>
              <a:rPr lang="en-US" dirty="0"/>
              <a:t>Tap Unregister on the </a:t>
            </a:r>
            <a:r>
              <a:rPr lang="en-US" dirty="0" err="1"/>
              <a:t>pinpad</a:t>
            </a:r>
            <a:endParaRPr lang="en-US" dirty="0"/>
          </a:p>
          <a:p>
            <a:pPr marL="1600200" lvl="2">
              <a:buFont typeface="+mj-lt"/>
              <a:buAutoNum type="arabicPeriod"/>
            </a:pPr>
            <a:r>
              <a:rPr lang="en-US" dirty="0"/>
              <a:t>Enter your Catalyst username and password (this process might take a while to complete depending on the network speed and the number of clients that you can access)</a:t>
            </a:r>
          </a:p>
          <a:p>
            <a:pPr marL="1600200" lvl="2">
              <a:buFont typeface="+mj-lt"/>
              <a:buAutoNum type="arabicPeriod"/>
            </a:pPr>
            <a:r>
              <a:rPr lang="en-US" dirty="0"/>
              <a:t>Enter your pin number</a:t>
            </a:r>
          </a:p>
          <a:p>
            <a:pPr marL="285750" indent="-285750"/>
            <a:endParaRPr lang="en-US" dirty="0"/>
          </a:p>
          <a:p>
            <a:endParaRPr lang="en-US" dirty="0"/>
          </a:p>
        </p:txBody>
      </p:sp>
      <p:pic>
        <p:nvPicPr>
          <p:cNvPr id="7" name="Picture 6">
            <a:extLst>
              <a:ext uri="{FF2B5EF4-FFF2-40B4-BE49-F238E27FC236}">
                <a16:creationId xmlns:a16="http://schemas.microsoft.com/office/drawing/2014/main" id="{43430506-548E-4A82-9EB8-C1DC6D6ED44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87745" y="4108978"/>
            <a:ext cx="3290517" cy="2460608"/>
          </a:xfrm>
          <a:prstGeom prst="rect">
            <a:avLst/>
          </a:prstGeom>
          <a:noFill/>
          <a:ln>
            <a:noFill/>
          </a:ln>
        </p:spPr>
      </p:pic>
      <p:cxnSp>
        <p:nvCxnSpPr>
          <p:cNvPr id="8" name="Straight Arrow Connector 7">
            <a:extLst>
              <a:ext uri="{FF2B5EF4-FFF2-40B4-BE49-F238E27FC236}">
                <a16:creationId xmlns:a16="http://schemas.microsoft.com/office/drawing/2014/main" id="{800022DA-26FB-44B8-8230-5E464D48C79D}"/>
              </a:ext>
            </a:extLst>
          </p:cNvPr>
          <p:cNvCxnSpPr>
            <a:cxnSpLocks/>
          </p:cNvCxnSpPr>
          <p:nvPr/>
        </p:nvCxnSpPr>
        <p:spPr>
          <a:xfrm>
            <a:off x="2727434" y="5226908"/>
            <a:ext cx="2325864" cy="7068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0100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1473B-65B2-4C58-B799-C5DA276674FA}"/>
              </a:ext>
            </a:extLst>
          </p:cNvPr>
          <p:cNvSpPr>
            <a:spLocks noGrp="1"/>
          </p:cNvSpPr>
          <p:nvPr>
            <p:ph type="title"/>
          </p:nvPr>
        </p:nvSpPr>
        <p:spPr/>
        <p:txBody>
          <a:bodyPr/>
          <a:lstStyle/>
          <a:p>
            <a:r>
              <a:rPr lang="en-US" dirty="0"/>
              <a:t>Tips and Tricks!</a:t>
            </a:r>
            <a:endParaRPr lang="en-US" dirty="0">
              <a:solidFill>
                <a:srgbClr val="FF0000"/>
              </a:solidFill>
            </a:endParaRPr>
          </a:p>
        </p:txBody>
      </p:sp>
      <p:sp>
        <p:nvSpPr>
          <p:cNvPr id="3" name="Content Placeholder 2">
            <a:extLst>
              <a:ext uri="{FF2B5EF4-FFF2-40B4-BE49-F238E27FC236}">
                <a16:creationId xmlns:a16="http://schemas.microsoft.com/office/drawing/2014/main" id="{5ED46F0A-0E12-4CBD-80AB-91C03C963B2A}"/>
              </a:ext>
            </a:extLst>
          </p:cNvPr>
          <p:cNvSpPr>
            <a:spLocks noGrp="1"/>
          </p:cNvSpPr>
          <p:nvPr>
            <p:ph idx="1"/>
          </p:nvPr>
        </p:nvSpPr>
        <p:spPr/>
        <p:txBody>
          <a:bodyPr>
            <a:normAutofit/>
          </a:bodyPr>
          <a:lstStyle/>
          <a:p>
            <a:pPr marL="285750" indent="-285750">
              <a:buFont typeface="Arial" panose="020B0604020202020204" pitchFamily="34" charset="0"/>
              <a:buChar char="•"/>
            </a:pPr>
            <a:r>
              <a:rPr lang="en-US" dirty="0"/>
              <a:t>If your supervisor updates a program from his/her computer, it takes about 10-30 seconds for this to update in the tablet.</a:t>
            </a:r>
          </a:p>
          <a:p>
            <a:pPr marL="285750" indent="-285750">
              <a:buFont typeface="Arial" panose="020B0604020202020204" pitchFamily="34" charset="0"/>
              <a:buChar char="•"/>
            </a:pPr>
            <a:r>
              <a:rPr lang="en-US" dirty="0"/>
              <a:t> If you can’t login to your device for any reason, try clearing your browser history and this usually alleviates this problem. </a:t>
            </a:r>
          </a:p>
          <a:p>
            <a:pPr marL="285750" indent="-285750">
              <a:buFont typeface="Arial" panose="020B0604020202020204" pitchFamily="34" charset="0"/>
              <a:buChar char="•"/>
            </a:pPr>
            <a:r>
              <a:rPr lang="en-US" dirty="0"/>
              <a:t>It may be helpful to use a stylus or strap, and if you’d like to purchase one or either of these you may certainly do so! </a:t>
            </a:r>
          </a:p>
          <a:p>
            <a:pPr marL="285750" indent="-285750">
              <a:buFont typeface="Arial" panose="020B0604020202020204" pitchFamily="34" charset="0"/>
              <a:buChar char="•"/>
            </a:pPr>
            <a:endParaRPr lang="en-US" dirty="0"/>
          </a:p>
          <a:p>
            <a:pPr marL="285750" indent="-285750"/>
            <a:endParaRPr lang="en-US" dirty="0"/>
          </a:p>
          <a:p>
            <a:endParaRPr lang="en-US" dirty="0"/>
          </a:p>
        </p:txBody>
      </p:sp>
    </p:spTree>
    <p:extLst>
      <p:ext uri="{BB962C8B-B14F-4D97-AF65-F5344CB8AC3E}">
        <p14:creationId xmlns:p14="http://schemas.microsoft.com/office/powerpoint/2010/main" val="27451102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practice">
            <a:extLst>
              <a:ext uri="{FF2B5EF4-FFF2-40B4-BE49-F238E27FC236}">
                <a16:creationId xmlns:a16="http://schemas.microsoft.com/office/drawing/2014/main" id="{A87745EB-DD9F-47D6-BB70-BD1137A0D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54" r="152" b="11423"/>
          <a:stretch/>
        </p:blipFill>
        <p:spPr bwMode="auto">
          <a:xfrm>
            <a:off x="0" y="0"/>
            <a:ext cx="12192000" cy="67056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7E1AF3-F55B-47A6-874D-6287D46D4B06}"/>
              </a:ext>
            </a:extLst>
          </p:cNvPr>
          <p:cNvSpPr>
            <a:spLocks noGrp="1"/>
          </p:cNvSpPr>
          <p:nvPr>
            <p:ph type="title"/>
          </p:nvPr>
        </p:nvSpPr>
        <p:spPr/>
        <p:txBody>
          <a:bodyPr>
            <a:normAutofit/>
          </a:bodyPr>
          <a:lstStyle/>
          <a:p>
            <a:r>
              <a:rPr lang="en-US" dirty="0"/>
              <a:t>Practice!	   Let’s Put it all Together!</a:t>
            </a:r>
          </a:p>
        </p:txBody>
      </p:sp>
    </p:spTree>
    <p:extLst>
      <p:ext uri="{BB962C8B-B14F-4D97-AF65-F5344CB8AC3E}">
        <p14:creationId xmlns:p14="http://schemas.microsoft.com/office/powerpoint/2010/main" val="22435780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746E960E-7928-41C8-B969-21647E79135D}"/>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17854" t="2663" b="-2663"/>
          <a:stretch/>
        </p:blipFill>
        <p:spPr>
          <a:xfrm>
            <a:off x="3742007" y="0"/>
            <a:ext cx="8449993" cy="6858000"/>
          </a:xfrm>
        </p:spPr>
      </p:pic>
      <p:sp>
        <p:nvSpPr>
          <p:cNvPr id="7" name="Text Placeholder 6">
            <a:extLst>
              <a:ext uri="{FF2B5EF4-FFF2-40B4-BE49-F238E27FC236}">
                <a16:creationId xmlns:a16="http://schemas.microsoft.com/office/drawing/2014/main" id="{8FE03410-9774-4DBF-BEF0-B4667B46467D}"/>
              </a:ext>
            </a:extLst>
          </p:cNvPr>
          <p:cNvSpPr>
            <a:spLocks noGrp="1"/>
          </p:cNvSpPr>
          <p:nvPr>
            <p:ph type="body" sz="quarter" idx="11"/>
          </p:nvPr>
        </p:nvSpPr>
        <p:spPr/>
        <p:txBody>
          <a:bodyPr/>
          <a:lstStyle/>
          <a:p>
            <a:endParaRPr lang="en-US" dirty="0"/>
          </a:p>
        </p:txBody>
      </p:sp>
      <p:sp>
        <p:nvSpPr>
          <p:cNvPr id="5" name="Title 4">
            <a:extLst>
              <a:ext uri="{FF2B5EF4-FFF2-40B4-BE49-F238E27FC236}">
                <a16:creationId xmlns:a16="http://schemas.microsoft.com/office/drawing/2014/main" id="{F53A07C5-E945-41A6-98B5-52BDC746E160}"/>
              </a:ext>
            </a:extLst>
          </p:cNvPr>
          <p:cNvSpPr>
            <a:spLocks noGrp="1"/>
          </p:cNvSpPr>
          <p:nvPr>
            <p:ph type="title"/>
          </p:nvPr>
        </p:nvSpPr>
        <p:spPr>
          <a:xfrm>
            <a:off x="478210" y="2191841"/>
            <a:ext cx="2720368" cy="1873724"/>
          </a:xfrm>
        </p:spPr>
        <p:txBody>
          <a:bodyPr>
            <a:noAutofit/>
          </a:bodyPr>
          <a:lstStyle/>
          <a:p>
            <a:r>
              <a:rPr lang="en-US" sz="7200" dirty="0"/>
              <a:t>Thank you!</a:t>
            </a:r>
          </a:p>
        </p:txBody>
      </p:sp>
      <p:pic>
        <p:nvPicPr>
          <p:cNvPr id="10" name="Picture 9">
            <a:extLst>
              <a:ext uri="{FF2B5EF4-FFF2-40B4-BE49-F238E27FC236}">
                <a16:creationId xmlns:a16="http://schemas.microsoft.com/office/drawing/2014/main" id="{767CC17A-E4CC-4246-80F1-2F5449F4A9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2364" y="5934678"/>
            <a:ext cx="3249636" cy="728265"/>
          </a:xfrm>
          <a:prstGeom prst="rect">
            <a:avLst/>
          </a:prstGeom>
        </p:spPr>
      </p:pic>
    </p:spTree>
    <p:extLst>
      <p:ext uri="{BB962C8B-B14F-4D97-AF65-F5344CB8AC3E}">
        <p14:creationId xmlns:p14="http://schemas.microsoft.com/office/powerpoint/2010/main" val="4111824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BF243-DEC9-2245-84EA-C95DC0E4FCFF}"/>
              </a:ext>
            </a:extLst>
          </p:cNvPr>
          <p:cNvSpPr>
            <a:spLocks noGrp="1"/>
          </p:cNvSpPr>
          <p:nvPr>
            <p:ph type="title"/>
          </p:nvPr>
        </p:nvSpPr>
        <p:spPr/>
        <p:txBody>
          <a:bodyPr/>
          <a:lstStyle/>
          <a:p>
            <a:r>
              <a:rPr lang="en-US" dirty="0"/>
              <a:t>Catalyst – Using the App</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68510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5853" y="351059"/>
            <a:ext cx="7826033" cy="1325563"/>
          </a:xfrm>
        </p:spPr>
        <p:txBody>
          <a:bodyPr/>
          <a:lstStyle/>
          <a:p>
            <a:r>
              <a:rPr lang="en-US" dirty="0">
                <a:solidFill>
                  <a:srgbClr val="464646"/>
                </a:solidFill>
              </a:rPr>
              <a:t>Catalyst: Tablet Log In</a:t>
            </a:r>
          </a:p>
        </p:txBody>
      </p:sp>
      <p:sp>
        <p:nvSpPr>
          <p:cNvPr id="8" name="TextBox 7"/>
          <p:cNvSpPr txBox="1"/>
          <p:nvPr/>
        </p:nvSpPr>
        <p:spPr>
          <a:xfrm>
            <a:off x="7995803" y="5962604"/>
            <a:ext cx="1792310" cy="646331"/>
          </a:xfrm>
          <a:prstGeom prst="rect">
            <a:avLst/>
          </a:prstGeom>
          <a:noFill/>
        </p:spPr>
        <p:txBody>
          <a:bodyPr wrap="square" rtlCol="0">
            <a:spAutoFit/>
          </a:bodyPr>
          <a:lstStyle/>
          <a:p>
            <a:r>
              <a:rPr lang="en-US" dirty="0"/>
              <a:t>Enter 6 digit PIN and press </a:t>
            </a:r>
            <a:r>
              <a:rPr lang="en-US" b="1" dirty="0">
                <a:solidFill>
                  <a:schemeClr val="accent6"/>
                </a:solidFill>
              </a:rPr>
              <a:t>Login</a:t>
            </a:r>
          </a:p>
        </p:txBody>
      </p:sp>
      <p:sp>
        <p:nvSpPr>
          <p:cNvPr id="9" name="TextBox 8"/>
          <p:cNvSpPr txBox="1"/>
          <p:nvPr/>
        </p:nvSpPr>
        <p:spPr>
          <a:xfrm>
            <a:off x="2019881" y="1554250"/>
            <a:ext cx="664566" cy="1495884"/>
          </a:xfrm>
          <a:prstGeom prst="rect">
            <a:avLst/>
          </a:prstGeom>
          <a:noFill/>
        </p:spPr>
        <p:txBody>
          <a:bodyPr wrap="square" rtlCol="0">
            <a:spAutoFit/>
          </a:bodyPr>
          <a:lstStyle/>
          <a:p>
            <a:pPr algn="ctr"/>
            <a:r>
              <a:rPr lang="en-US" sz="8800" b="1" dirty="0">
                <a:solidFill>
                  <a:schemeClr val="accent1"/>
                </a:solidFill>
              </a:rPr>
              <a:t>!</a:t>
            </a:r>
            <a:endParaRPr lang="en-US" sz="2800" b="1" dirty="0">
              <a:solidFill>
                <a:schemeClr val="accent1"/>
              </a:solidFill>
            </a:endParaRPr>
          </a:p>
        </p:txBody>
      </p:sp>
      <p:sp>
        <p:nvSpPr>
          <p:cNvPr id="10" name="TextBox 9"/>
          <p:cNvSpPr txBox="1"/>
          <p:nvPr/>
        </p:nvSpPr>
        <p:spPr>
          <a:xfrm>
            <a:off x="2443641" y="1877416"/>
            <a:ext cx="2710249" cy="923330"/>
          </a:xfrm>
          <a:prstGeom prst="rect">
            <a:avLst/>
          </a:prstGeom>
          <a:noFill/>
        </p:spPr>
        <p:txBody>
          <a:bodyPr wrap="square" rtlCol="0">
            <a:spAutoFit/>
          </a:bodyPr>
          <a:lstStyle/>
          <a:p>
            <a:r>
              <a:rPr lang="en-US" dirty="0"/>
              <a:t>Leave open on PIN pad page to allow Catalyst to sync; sync every morning</a:t>
            </a:r>
          </a:p>
        </p:txBody>
      </p:sp>
      <p:sp>
        <p:nvSpPr>
          <p:cNvPr id="26" name="TextBox 25"/>
          <p:cNvSpPr txBox="1"/>
          <p:nvPr/>
        </p:nvSpPr>
        <p:spPr>
          <a:xfrm>
            <a:off x="329020" y="4025976"/>
            <a:ext cx="1517190" cy="646331"/>
          </a:xfrm>
          <a:prstGeom prst="rect">
            <a:avLst/>
          </a:prstGeom>
          <a:noFill/>
        </p:spPr>
        <p:txBody>
          <a:bodyPr wrap="square" rtlCol="0">
            <a:spAutoFit/>
          </a:bodyPr>
          <a:lstStyle/>
          <a:p>
            <a:r>
              <a:rPr lang="en-US" dirty="0" err="1"/>
              <a:t>ast.firstname</a:t>
            </a:r>
            <a:r>
              <a:rPr lang="en-US" dirty="0"/>
              <a:t>/</a:t>
            </a:r>
            <a:r>
              <a:rPr lang="en-US" dirty="0" err="1"/>
              <a:t>lastname</a:t>
            </a:r>
            <a:r>
              <a:rPr lang="en-US" dirty="0"/>
              <a:t> </a:t>
            </a:r>
          </a:p>
        </p:txBody>
      </p:sp>
      <p:pic>
        <p:nvPicPr>
          <p:cNvPr id="5" name="Picture 4">
            <a:extLst>
              <a:ext uri="{FF2B5EF4-FFF2-40B4-BE49-F238E27FC236}">
                <a16:creationId xmlns:a16="http://schemas.microsoft.com/office/drawing/2014/main" id="{3A7EC0C3-96C3-4647-8CD3-156821909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072" y="3643616"/>
            <a:ext cx="3072414" cy="2352118"/>
          </a:xfrm>
          <a:prstGeom prst="rect">
            <a:avLst/>
          </a:prstGeom>
        </p:spPr>
      </p:pic>
      <p:sp>
        <p:nvSpPr>
          <p:cNvPr id="19" name="TextBox 18">
            <a:extLst>
              <a:ext uri="{FF2B5EF4-FFF2-40B4-BE49-F238E27FC236}">
                <a16:creationId xmlns:a16="http://schemas.microsoft.com/office/drawing/2014/main" id="{6ACA6BB4-C5FF-674E-B298-07AE03F6B356}"/>
              </a:ext>
            </a:extLst>
          </p:cNvPr>
          <p:cNvSpPr txBox="1"/>
          <p:nvPr/>
        </p:nvSpPr>
        <p:spPr>
          <a:xfrm>
            <a:off x="478178" y="4840406"/>
            <a:ext cx="1873986" cy="646331"/>
          </a:xfrm>
          <a:prstGeom prst="rect">
            <a:avLst/>
          </a:prstGeom>
          <a:noFill/>
        </p:spPr>
        <p:txBody>
          <a:bodyPr wrap="square" rtlCol="0">
            <a:spAutoFit/>
          </a:bodyPr>
          <a:lstStyle/>
          <a:p>
            <a:r>
              <a:rPr lang="en-US" dirty="0"/>
              <a:t>Password is emailed to you</a:t>
            </a:r>
          </a:p>
        </p:txBody>
      </p:sp>
      <p:sp>
        <p:nvSpPr>
          <p:cNvPr id="25" name="Right Arrow 24">
            <a:extLst>
              <a:ext uri="{FF2B5EF4-FFF2-40B4-BE49-F238E27FC236}">
                <a16:creationId xmlns:a16="http://schemas.microsoft.com/office/drawing/2014/main" id="{054CA296-1FFE-E54F-AD18-CE02BD7669FA}"/>
              </a:ext>
            </a:extLst>
          </p:cNvPr>
          <p:cNvSpPr/>
          <p:nvPr/>
        </p:nvSpPr>
        <p:spPr>
          <a:xfrm>
            <a:off x="1846210" y="4105969"/>
            <a:ext cx="949747" cy="243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19" descr="C:\Users\sahmed\Documents\Clinical Trainer\Updating Catalyst\images\from ipad\photo 1.PNG">
            <a:extLst>
              <a:ext uri="{FF2B5EF4-FFF2-40B4-BE49-F238E27FC236}">
                <a16:creationId xmlns:a16="http://schemas.microsoft.com/office/drawing/2014/main" id="{3D7445A1-9DBA-FA4A-BC24-1B92A4FEB255}"/>
              </a:ext>
            </a:extLst>
          </p:cNvPr>
          <p:cNvPicPr>
            <a:picLocks noGrp="1"/>
          </p:cNvPicPr>
          <p:nvPr>
            <p:ph idx="1"/>
          </p:nvPr>
        </p:nvPicPr>
        <p:blipFill>
          <a:blip r:embed="rId4" cstate="print"/>
          <a:srcRect/>
          <a:stretch>
            <a:fillRect/>
          </a:stretch>
        </p:blipFill>
        <p:spPr bwMode="auto">
          <a:xfrm>
            <a:off x="5831023" y="1739026"/>
            <a:ext cx="5798181" cy="3914877"/>
          </a:xfrm>
          <a:prstGeom prst="rect">
            <a:avLst/>
          </a:prstGeom>
          <a:noFill/>
          <a:ln w="9525">
            <a:noFill/>
            <a:miter lim="800000"/>
            <a:headEnd/>
            <a:tailEnd/>
          </a:ln>
        </p:spPr>
      </p:pic>
      <p:sp>
        <p:nvSpPr>
          <p:cNvPr id="13" name="Right Arrow 24">
            <a:extLst>
              <a:ext uri="{FF2B5EF4-FFF2-40B4-BE49-F238E27FC236}">
                <a16:creationId xmlns:a16="http://schemas.microsoft.com/office/drawing/2014/main" id="{845472D6-0C2A-41EA-AD54-E9C43B071853}"/>
              </a:ext>
            </a:extLst>
          </p:cNvPr>
          <p:cNvSpPr/>
          <p:nvPr/>
        </p:nvSpPr>
        <p:spPr>
          <a:xfrm rot="20942976">
            <a:off x="1860660" y="4718820"/>
            <a:ext cx="949747" cy="243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CA3A15FF-5B05-4293-879E-30D978851EFA}"/>
              </a:ext>
            </a:extLst>
          </p:cNvPr>
          <p:cNvSpPr/>
          <p:nvPr/>
        </p:nvSpPr>
        <p:spPr>
          <a:xfrm>
            <a:off x="4829750" y="1996708"/>
            <a:ext cx="949747" cy="24317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4">
            <a:extLst>
              <a:ext uri="{FF2B5EF4-FFF2-40B4-BE49-F238E27FC236}">
                <a16:creationId xmlns:a16="http://schemas.microsoft.com/office/drawing/2014/main" id="{3E2BD624-6172-4C57-B92E-9EF517E1010E}"/>
              </a:ext>
            </a:extLst>
          </p:cNvPr>
          <p:cNvSpPr/>
          <p:nvPr/>
        </p:nvSpPr>
        <p:spPr>
          <a:xfrm rot="16200000">
            <a:off x="8222183" y="5290168"/>
            <a:ext cx="1073129" cy="27174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07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4002" r="26950" b="4341"/>
          <a:stretch/>
        </p:blipFill>
        <p:spPr>
          <a:xfrm>
            <a:off x="2449481" y="2255237"/>
            <a:ext cx="7293037" cy="4130040"/>
          </a:xfrm>
          <a:prstGeom prst="rect">
            <a:avLst/>
          </a:prstGeom>
        </p:spPr>
      </p:pic>
      <p:sp>
        <p:nvSpPr>
          <p:cNvPr id="4" name="Title 3"/>
          <p:cNvSpPr>
            <a:spLocks noGrp="1"/>
          </p:cNvSpPr>
          <p:nvPr>
            <p:ph type="title"/>
          </p:nvPr>
        </p:nvSpPr>
        <p:spPr/>
        <p:txBody>
          <a:bodyPr/>
          <a:lstStyle/>
          <a:p>
            <a:r>
              <a:rPr lang="en-US" dirty="0"/>
              <a:t>Client Notebooks</a:t>
            </a:r>
          </a:p>
        </p:txBody>
      </p:sp>
      <p:sp>
        <p:nvSpPr>
          <p:cNvPr id="5" name="Content Placeholder 4"/>
          <p:cNvSpPr>
            <a:spLocks noGrp="1"/>
          </p:cNvSpPr>
          <p:nvPr>
            <p:ph idx="1"/>
          </p:nvPr>
        </p:nvSpPr>
        <p:spPr/>
        <p:txBody>
          <a:bodyPr/>
          <a:lstStyle/>
          <a:p>
            <a:r>
              <a:rPr lang="en-US" dirty="0"/>
              <a:t>Once you log on, select client’s notebook.  Notebooks labeled by client code (i.e., client’s first two initials and last two initials):</a:t>
            </a:r>
          </a:p>
        </p:txBody>
      </p:sp>
    </p:spTree>
    <p:extLst>
      <p:ext uri="{BB962C8B-B14F-4D97-AF65-F5344CB8AC3E}">
        <p14:creationId xmlns:p14="http://schemas.microsoft.com/office/powerpoint/2010/main" val="2497777013"/>
      </p:ext>
    </p:extLst>
  </p:cSld>
  <p:clrMapOvr>
    <a:masterClrMapping/>
  </p:clrMapOvr>
</p:sld>
</file>

<file path=ppt/theme/theme1.xml><?xml version="1.0" encoding="utf-8"?>
<a:theme xmlns:a="http://schemas.openxmlformats.org/drawingml/2006/main" name="ThemeAdvanc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Advances" id="{1964513E-7D6F-4E65-BE16-71FAC309C17A}" vid="{E93211D1-6A4A-44EC-BB1D-9860B1107C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ThemeAdvances</Template>
  <TotalTime>25547</TotalTime>
  <Words>4037</Words>
  <Application>Microsoft Office PowerPoint</Application>
  <PresentationFormat>Widescreen</PresentationFormat>
  <Paragraphs>433</Paragraphs>
  <Slides>67</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67</vt:i4>
      </vt:variant>
    </vt:vector>
  </HeadingPairs>
  <TitlesOfParts>
    <vt:vector size="75" baseType="lpstr">
      <vt:lpstr>Arial</vt:lpstr>
      <vt:lpstr>Avenir Roman</vt:lpstr>
      <vt:lpstr>Calibri</vt:lpstr>
      <vt:lpstr>Century Gothic</vt:lpstr>
      <vt:lpstr>Courier New</vt:lpstr>
      <vt:lpstr>Times New Roman</vt:lpstr>
      <vt:lpstr>Wingdings</vt:lpstr>
      <vt:lpstr>ThemeAdvances</vt:lpstr>
      <vt:lpstr>Catalyst</vt:lpstr>
      <vt:lpstr>Agenda  </vt:lpstr>
      <vt:lpstr>Setting up Catalyst</vt:lpstr>
      <vt:lpstr>Importance of Data Collection</vt:lpstr>
      <vt:lpstr> Catalyst- What is it?</vt:lpstr>
      <vt:lpstr>Benefits of Catalyst</vt:lpstr>
      <vt:lpstr>Catalyst – Using the App</vt:lpstr>
      <vt:lpstr>Catalyst: Tablet Log In</vt:lpstr>
      <vt:lpstr>Client Notebooks</vt:lpstr>
      <vt:lpstr>Catalyst: Client’s Home Screen </vt:lpstr>
      <vt:lpstr>Running Session!</vt:lpstr>
      <vt:lpstr>Running Session: Let’s Begin </vt:lpstr>
      <vt:lpstr>Running Session: The Basics</vt:lpstr>
      <vt:lpstr>Types of Data Collection in Catalyst</vt:lpstr>
      <vt:lpstr>Discrete Trial/Opportunity Based Data Collection </vt:lpstr>
      <vt:lpstr>Discrete Trial/Opportunity Based Data Collection </vt:lpstr>
      <vt:lpstr>DTT Tips and Tricks!</vt:lpstr>
      <vt:lpstr>Practice!</vt:lpstr>
      <vt:lpstr>Duration Data Collection </vt:lpstr>
      <vt:lpstr>Duration Data Collection</vt:lpstr>
      <vt:lpstr>Duration Data Collection (continued) </vt:lpstr>
      <vt:lpstr>Practice!</vt:lpstr>
      <vt:lpstr>Fluency/Rate Data Collection </vt:lpstr>
      <vt:lpstr>Fluency/ Rate</vt:lpstr>
      <vt:lpstr>Frequency Data Collection (without timer) </vt:lpstr>
      <vt:lpstr>Practice!</vt:lpstr>
      <vt:lpstr>Quantity Data Collection </vt:lpstr>
      <vt:lpstr>Quantity Target </vt:lpstr>
      <vt:lpstr>Practice!</vt:lpstr>
      <vt:lpstr>Task Analysis Data Collection </vt:lpstr>
      <vt:lpstr>Task Analysis</vt:lpstr>
      <vt:lpstr>Practice!</vt:lpstr>
      <vt:lpstr>Toileting Data Collection </vt:lpstr>
      <vt:lpstr>Toileting: Cool Features!</vt:lpstr>
      <vt:lpstr>Practice!</vt:lpstr>
      <vt:lpstr>Anecdotal Data Collection </vt:lpstr>
      <vt:lpstr>Practice!</vt:lpstr>
      <vt:lpstr>Interval Recording Data Collection </vt:lpstr>
      <vt:lpstr>Interval Recording</vt:lpstr>
      <vt:lpstr>Practice!</vt:lpstr>
      <vt:lpstr>Baseline </vt:lpstr>
      <vt:lpstr>Maintenance </vt:lpstr>
      <vt:lpstr>For both Baseline and Maintenance Data:</vt:lpstr>
      <vt:lpstr>Practice!</vt:lpstr>
      <vt:lpstr>Client’s Home Screen: Tabs</vt:lpstr>
      <vt:lpstr>Trial Sheet Tab</vt:lpstr>
      <vt:lpstr>Assessment Tab</vt:lpstr>
      <vt:lpstr>Video Tab</vt:lpstr>
      <vt:lpstr>OOPS!</vt:lpstr>
      <vt:lpstr>The Catalyst Online Portal</vt:lpstr>
      <vt:lpstr>Online Portal</vt:lpstr>
      <vt:lpstr>Navigating the Portal</vt:lpstr>
      <vt:lpstr>Data Entry Tab</vt:lpstr>
      <vt:lpstr>Entering Data</vt:lpstr>
      <vt:lpstr>Entering Data</vt:lpstr>
      <vt:lpstr>Checking Data Entry</vt:lpstr>
      <vt:lpstr>Documentation Tab</vt:lpstr>
      <vt:lpstr>Practice!</vt:lpstr>
      <vt:lpstr>Obtaining Catalyst Support - Where to go for help!</vt:lpstr>
      <vt:lpstr>Catalyst and Tablet Expectations </vt:lpstr>
      <vt:lpstr>Caring for your Tablet</vt:lpstr>
      <vt:lpstr>Security and HIPAA Compliance</vt:lpstr>
      <vt:lpstr>Using Catalyst on Your Tablet</vt:lpstr>
      <vt:lpstr>Troubleshooting</vt:lpstr>
      <vt:lpstr>Tips and Tricks!</vt:lpstr>
      <vt:lpstr>Practice!    Let’s Put it all Together!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Julie Bazinet</dc:creator>
  <cp:lastModifiedBy>Kaitlin Maguire</cp:lastModifiedBy>
  <cp:revision>396</cp:revision>
  <cp:lastPrinted>2019-03-09T00:38:24Z</cp:lastPrinted>
  <dcterms:created xsi:type="dcterms:W3CDTF">2018-02-14T14:56:09Z</dcterms:created>
  <dcterms:modified xsi:type="dcterms:W3CDTF">2019-08-12T17:49:43Z</dcterms:modified>
</cp:coreProperties>
</file>